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57" r:id="rId1"/>
  </p:sldMasterIdLst>
  <p:notesMasterIdLst>
    <p:notesMasterId r:id="rId41"/>
  </p:notesMasterIdLst>
  <p:handoutMasterIdLst>
    <p:handoutMasterId r:id="rId42"/>
  </p:handoutMasterIdLst>
  <p:sldIdLst>
    <p:sldId id="2281" r:id="rId2"/>
    <p:sldId id="2283" r:id="rId3"/>
    <p:sldId id="2295" r:id="rId4"/>
    <p:sldId id="256" r:id="rId5"/>
    <p:sldId id="2323" r:id="rId6"/>
    <p:sldId id="2312" r:id="rId7"/>
    <p:sldId id="2298" r:id="rId8"/>
    <p:sldId id="2300" r:id="rId9"/>
    <p:sldId id="2297" r:id="rId10"/>
    <p:sldId id="2302" r:id="rId11"/>
    <p:sldId id="2303" r:id="rId12"/>
    <p:sldId id="2301" r:id="rId13"/>
    <p:sldId id="275" r:id="rId14"/>
    <p:sldId id="2307" r:id="rId15"/>
    <p:sldId id="2308" r:id="rId16"/>
    <p:sldId id="2339" r:id="rId17"/>
    <p:sldId id="2313" r:id="rId18"/>
    <p:sldId id="2338" r:id="rId19"/>
    <p:sldId id="2309" r:id="rId20"/>
    <p:sldId id="2310" r:id="rId21"/>
    <p:sldId id="2314" r:id="rId22"/>
    <p:sldId id="2315" r:id="rId23"/>
    <p:sldId id="2322" r:id="rId24"/>
    <p:sldId id="2318" r:id="rId25"/>
    <p:sldId id="2325" r:id="rId26"/>
    <p:sldId id="2332" r:id="rId27"/>
    <p:sldId id="2326" r:id="rId28"/>
    <p:sldId id="2329" r:id="rId29"/>
    <p:sldId id="2341" r:id="rId30"/>
    <p:sldId id="2342" r:id="rId31"/>
    <p:sldId id="2327" r:id="rId32"/>
    <p:sldId id="2328" r:id="rId33"/>
    <p:sldId id="2330" r:id="rId34"/>
    <p:sldId id="2331" r:id="rId35"/>
    <p:sldId id="2305" r:id="rId36"/>
    <p:sldId id="2337" r:id="rId37"/>
    <p:sldId id="2292" r:id="rId38"/>
    <p:sldId id="2306" r:id="rId39"/>
    <p:sldId id="2340" r:id="rId40"/>
  </p:sldIdLst>
  <p:sldSz cx="9144000" cy="6858000" type="screen4x3"/>
  <p:notesSz cx="7099300" cy="10234613"/>
  <p:defaultTextStyle>
    <a:defPPr>
      <a:defRPr lang="en-US"/>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521415D9-36F7-43E2-AB2F-B90AF26B5E84}">
      <p14:sectionLst xmlns:p14="http://schemas.microsoft.com/office/powerpoint/2010/main">
        <p14:section name="开头节" id="{DE4C795F-F985-9D4C-B9EB-1B64AE8343CC}">
          <p14:sldIdLst>
            <p14:sldId id="2281"/>
            <p14:sldId id="2283"/>
            <p14:sldId id="2295"/>
            <p14:sldId id="256"/>
            <p14:sldId id="2323"/>
            <p14:sldId id="2312"/>
            <p14:sldId id="2298"/>
            <p14:sldId id="2300"/>
            <p14:sldId id="2297"/>
            <p14:sldId id="2302"/>
            <p14:sldId id="2303"/>
            <p14:sldId id="2301"/>
            <p14:sldId id="275"/>
            <p14:sldId id="2307"/>
            <p14:sldId id="2308"/>
            <p14:sldId id="2339"/>
            <p14:sldId id="2313"/>
            <p14:sldId id="2338"/>
            <p14:sldId id="2309"/>
            <p14:sldId id="2310"/>
            <p14:sldId id="2314"/>
            <p14:sldId id="2315"/>
            <p14:sldId id="2322"/>
            <p14:sldId id="2318"/>
            <p14:sldId id="2325"/>
            <p14:sldId id="2332"/>
            <p14:sldId id="2326"/>
            <p14:sldId id="2329"/>
            <p14:sldId id="2341"/>
            <p14:sldId id="2342"/>
            <p14:sldId id="2327"/>
            <p14:sldId id="2328"/>
            <p14:sldId id="2330"/>
            <p14:sldId id="2331"/>
            <p14:sldId id="2305"/>
            <p14:sldId id="2337"/>
            <p14:sldId id="2292"/>
            <p14:sldId id="2306"/>
            <p14:sldId id="2340"/>
          </p14:sldIdLst>
        </p14:section>
      </p14:sectionLst>
    </p:ext>
    <p:ext uri="{EFAFB233-063F-42B5-8137-9DF3F51BA10A}">
      <p15:sldGuideLst xmlns:p15="http://schemas.microsoft.com/office/powerpoint/2012/main">
        <p15:guide id="1" orient="horz" pos="2136" userDrawn="1">
          <p15:clr>
            <a:srgbClr val="A4A3A4"/>
          </p15:clr>
        </p15:guide>
        <p15:guide id="2" pos="2976"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ng wenchao" initials="mw"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6E6"/>
    <a:srgbClr val="3333CC"/>
    <a:srgbClr val="DEEBF7"/>
    <a:srgbClr val="BDD7EE"/>
    <a:srgbClr val="9DC3E6"/>
    <a:srgbClr val="FFEFE7"/>
    <a:srgbClr val="FFDECB"/>
    <a:srgbClr val="FF9900"/>
    <a:srgbClr val="C00000"/>
    <a:srgbClr val="064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B344D84-9AFB-497E-A393-DC336BA19D2E}" styleName="中度样式 3 - 强调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1EBBBCC-DAD2-459C-BE2E-F6DE35CF9A28}" styleName="深色样式 2 - 强调 3/强调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202B0CA-FC54-4496-8BCA-5EF66A818D29}" styleName="深色样式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51" autoAdjust="0"/>
    <p:restoredTop sz="61711" autoAdjust="0"/>
  </p:normalViewPr>
  <p:slideViewPr>
    <p:cSldViewPr snapToGrid="0">
      <p:cViewPr varScale="1">
        <p:scale>
          <a:sx n="71" d="100"/>
          <a:sy n="71" d="100"/>
        </p:scale>
        <p:origin x="43" y="58"/>
      </p:cViewPr>
      <p:guideLst>
        <p:guide orient="horz" pos="2136"/>
        <p:guide pos="2976"/>
      </p:guideLst>
    </p:cSldViewPr>
  </p:slideViewPr>
  <p:outlineViewPr>
    <p:cViewPr>
      <p:scale>
        <a:sx n="33" d="100"/>
        <a:sy n="33" d="100"/>
      </p:scale>
      <p:origin x="0" y="0"/>
    </p:cViewPr>
  </p:outlineViewPr>
  <p:notesTextViewPr>
    <p:cViewPr>
      <p:scale>
        <a:sx n="125" d="100"/>
        <a:sy n="125" d="100"/>
      </p:scale>
      <p:origin x="0" y="0"/>
    </p:cViewPr>
  </p:notesTextViewPr>
  <p:sorterViewPr>
    <p:cViewPr>
      <p:scale>
        <a:sx n="80" d="100"/>
        <a:sy n="80" d="100"/>
      </p:scale>
      <p:origin x="0" y="-1248"/>
    </p:cViewPr>
  </p:sorterViewPr>
  <p:notesViewPr>
    <p:cSldViewPr snapToGrid="0">
      <p:cViewPr>
        <p:scale>
          <a:sx n="110" d="100"/>
          <a:sy n="110" d="100"/>
        </p:scale>
        <p:origin x="-2388" y="1356"/>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0" y="1"/>
            <a:ext cx="3077137" cy="511731"/>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lvl1pPr eaLnBrk="1" hangingPunct="1">
              <a:defRPr sz="1200">
                <a:latin typeface="宋体" pitchFamily="2" charset="-122"/>
                <a:ea typeface="+mn-ea"/>
              </a:defRPr>
            </a:lvl1pPr>
          </a:lstStyle>
          <a:p>
            <a:pPr>
              <a:defRPr/>
            </a:pPr>
            <a:endParaRPr lang="zh-CN" altLang="en-US"/>
          </a:p>
        </p:txBody>
      </p:sp>
      <p:sp>
        <p:nvSpPr>
          <p:cNvPr id="25603" name="Rectangle 3"/>
          <p:cNvSpPr>
            <a:spLocks noGrp="1" noChangeArrowheads="1"/>
          </p:cNvSpPr>
          <p:nvPr>
            <p:ph type="dt" sz="quarter" idx="1"/>
          </p:nvPr>
        </p:nvSpPr>
        <p:spPr bwMode="auto">
          <a:xfrm>
            <a:off x="4020506" y="1"/>
            <a:ext cx="3077137" cy="511731"/>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lvl1pPr algn="r" eaLnBrk="1" hangingPunct="1">
              <a:defRPr sz="1200">
                <a:latin typeface="宋体" pitchFamily="2" charset="-122"/>
                <a:ea typeface="+mn-ea"/>
              </a:defRPr>
            </a:lvl1pPr>
          </a:lstStyle>
          <a:p>
            <a:pPr>
              <a:defRPr/>
            </a:pPr>
            <a:endParaRPr lang="en-US" altLang="zh-CN"/>
          </a:p>
        </p:txBody>
      </p:sp>
      <p:sp>
        <p:nvSpPr>
          <p:cNvPr id="25604" name="Rectangle 4"/>
          <p:cNvSpPr>
            <a:spLocks noGrp="1" noChangeArrowheads="1"/>
          </p:cNvSpPr>
          <p:nvPr>
            <p:ph type="ftr" sz="quarter" idx="2"/>
          </p:nvPr>
        </p:nvSpPr>
        <p:spPr bwMode="auto">
          <a:xfrm>
            <a:off x="0"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eaLnBrk="1" hangingPunct="1">
              <a:defRPr sz="1200">
                <a:latin typeface="宋体" pitchFamily="2" charset="-122"/>
                <a:ea typeface="+mn-ea"/>
              </a:defRPr>
            </a:lvl1pPr>
          </a:lstStyle>
          <a:p>
            <a:pPr>
              <a:defRPr/>
            </a:pPr>
            <a:endParaRPr lang="en-US" altLang="zh-CN"/>
          </a:p>
        </p:txBody>
      </p:sp>
      <p:sp>
        <p:nvSpPr>
          <p:cNvPr id="25605" name="Rectangle 5"/>
          <p:cNvSpPr>
            <a:spLocks noGrp="1" noChangeArrowheads="1"/>
          </p:cNvSpPr>
          <p:nvPr>
            <p:ph type="sldNum" sz="quarter" idx="3"/>
          </p:nvPr>
        </p:nvSpPr>
        <p:spPr bwMode="auto">
          <a:xfrm>
            <a:off x="4020506"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algn="r" eaLnBrk="1" hangingPunct="1">
              <a:defRPr sz="1200">
                <a:latin typeface="宋体" pitchFamily="2" charset="-122"/>
                <a:ea typeface="+mn-ea"/>
              </a:defRPr>
            </a:lvl1pPr>
          </a:lstStyle>
          <a:p>
            <a:pPr>
              <a:defRPr/>
            </a:pPr>
            <a:fld id="{DDB9F070-3809-45ED-B9C9-761149AABF48}" type="slidenum">
              <a:rPr lang="zh-CN" altLang="en-US"/>
              <a:pPr>
                <a:defRPr/>
              </a:pPr>
              <a:t>‹#›</a:t>
            </a:fld>
            <a:endParaRPr lang="en-US" altLang="zh-CN"/>
          </a:p>
        </p:txBody>
      </p:sp>
    </p:spTree>
    <p:extLst>
      <p:ext uri="{BB962C8B-B14F-4D97-AF65-F5344CB8AC3E}">
        <p14:creationId xmlns:p14="http://schemas.microsoft.com/office/powerpoint/2010/main" val="32407852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554" name="Rectangle 2"/>
          <p:cNvSpPr>
            <a:spLocks noGrp="1" noChangeArrowheads="1"/>
          </p:cNvSpPr>
          <p:nvPr>
            <p:ph type="hdr" sz="quarter"/>
          </p:nvPr>
        </p:nvSpPr>
        <p:spPr bwMode="auto">
          <a:xfrm>
            <a:off x="0" y="1"/>
            <a:ext cx="3077137" cy="511731"/>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lvl1pPr eaLnBrk="1" hangingPunct="1">
              <a:defRPr sz="1200">
                <a:latin typeface="宋体" pitchFamily="2" charset="-122"/>
                <a:ea typeface="+mn-ea"/>
              </a:defRPr>
            </a:lvl1pPr>
          </a:lstStyle>
          <a:p>
            <a:pPr>
              <a:defRPr/>
            </a:pPr>
            <a:endParaRPr lang="zh-CN" altLang="en-US"/>
          </a:p>
        </p:txBody>
      </p:sp>
      <p:sp>
        <p:nvSpPr>
          <p:cNvPr id="23555" name="Rectangle 3"/>
          <p:cNvSpPr>
            <a:spLocks noGrp="1" noChangeArrowheads="1"/>
          </p:cNvSpPr>
          <p:nvPr>
            <p:ph type="dt" idx="1"/>
          </p:nvPr>
        </p:nvSpPr>
        <p:spPr bwMode="auto">
          <a:xfrm>
            <a:off x="4020506" y="1"/>
            <a:ext cx="3077137" cy="511731"/>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lvl1pPr algn="r" eaLnBrk="1" hangingPunct="1">
              <a:defRPr sz="1200">
                <a:latin typeface="宋体" pitchFamily="2" charset="-122"/>
                <a:ea typeface="+mn-ea"/>
              </a:defRPr>
            </a:lvl1pPr>
          </a:lstStyle>
          <a:p>
            <a:pPr>
              <a:defRPr/>
            </a:pPr>
            <a:endParaRPr lang="en-US" altLang="zh-CN"/>
          </a:p>
        </p:txBody>
      </p:sp>
      <p:sp>
        <p:nvSpPr>
          <p:cNvPr id="55300" name="Rectangle 4"/>
          <p:cNvSpPr>
            <a:spLocks noGrp="1" noRot="1" noChangeAspect="1" noChangeArrowheads="1" noTextEdit="1"/>
          </p:cNvSpPr>
          <p:nvPr>
            <p:ph type="sldImg" idx="2"/>
          </p:nvPr>
        </p:nvSpPr>
        <p:spPr bwMode="auto">
          <a:xfrm>
            <a:off x="990600" y="766763"/>
            <a:ext cx="5118100" cy="383857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3557" name="Rectangle 5"/>
          <p:cNvSpPr>
            <a:spLocks noGrp="1" noChangeArrowheads="1"/>
          </p:cNvSpPr>
          <p:nvPr>
            <p:ph type="body" sz="quarter" idx="3"/>
          </p:nvPr>
        </p:nvSpPr>
        <p:spPr bwMode="auto">
          <a:xfrm>
            <a:off x="711257" y="4862265"/>
            <a:ext cx="5676787" cy="4605575"/>
          </a:xfrm>
          <a:prstGeom prst="rect">
            <a:avLst/>
          </a:prstGeom>
          <a:noFill/>
          <a:ln w="9525">
            <a:noFill/>
            <a:miter lim="800000"/>
            <a:headEnd/>
            <a:tailEnd/>
          </a:ln>
          <a:effectLst/>
        </p:spPr>
        <p:txBody>
          <a:bodyPr vert="horz" wrap="square" lIns="95070" tIns="47535" rIns="95070" bIns="47535" numCol="1" anchor="t" anchorCtr="0" compatLnSpc="1">
            <a:prstTxWarp prst="textNoShape">
              <a:avLst/>
            </a:prstTxWarp>
          </a:bodyPr>
          <a:lstStyle/>
          <a:p>
            <a:pPr lvl="0"/>
            <a:r>
              <a:rPr lang="zh-CN" altLang="en-US" noProof="0"/>
              <a:t>单击此处编辑母版文本样式</a:t>
            </a:r>
            <a:endParaRPr lang="en-US" altLang="zh-CN" noProof="0"/>
          </a:p>
          <a:p>
            <a:pPr lvl="1"/>
            <a:r>
              <a:rPr lang="en-US" altLang="zh-CN" noProof="0"/>
              <a:t>5656</a:t>
            </a:r>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endParaRPr lang="en-US" altLang="zh-CN" noProof="0"/>
          </a:p>
        </p:txBody>
      </p:sp>
      <p:sp>
        <p:nvSpPr>
          <p:cNvPr id="23558" name="Rectangle 6"/>
          <p:cNvSpPr>
            <a:spLocks noGrp="1" noChangeArrowheads="1"/>
          </p:cNvSpPr>
          <p:nvPr>
            <p:ph type="ftr" sz="quarter" idx="4"/>
          </p:nvPr>
        </p:nvSpPr>
        <p:spPr bwMode="auto">
          <a:xfrm>
            <a:off x="0"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eaLnBrk="1" hangingPunct="1">
              <a:defRPr sz="1200">
                <a:latin typeface="宋体" pitchFamily="2" charset="-122"/>
                <a:ea typeface="+mn-ea"/>
              </a:defRPr>
            </a:lvl1pPr>
          </a:lstStyle>
          <a:p>
            <a:pPr>
              <a:defRPr/>
            </a:pPr>
            <a:endParaRPr lang="en-US" altLang="zh-CN"/>
          </a:p>
        </p:txBody>
      </p:sp>
      <p:sp>
        <p:nvSpPr>
          <p:cNvPr id="23559" name="Rectangle 7"/>
          <p:cNvSpPr>
            <a:spLocks noGrp="1" noChangeArrowheads="1"/>
          </p:cNvSpPr>
          <p:nvPr>
            <p:ph type="sldNum" sz="quarter" idx="5"/>
          </p:nvPr>
        </p:nvSpPr>
        <p:spPr bwMode="auto">
          <a:xfrm>
            <a:off x="4020506" y="9721238"/>
            <a:ext cx="3077137" cy="511731"/>
          </a:xfrm>
          <a:prstGeom prst="rect">
            <a:avLst/>
          </a:prstGeom>
          <a:noFill/>
          <a:ln w="9525">
            <a:noFill/>
            <a:miter lim="800000"/>
            <a:headEnd/>
            <a:tailEnd/>
          </a:ln>
          <a:effectLst/>
        </p:spPr>
        <p:txBody>
          <a:bodyPr vert="horz" wrap="square" lIns="95070" tIns="47535" rIns="95070" bIns="47535" numCol="1" anchor="b" anchorCtr="0" compatLnSpc="1">
            <a:prstTxWarp prst="textNoShape">
              <a:avLst/>
            </a:prstTxWarp>
          </a:bodyPr>
          <a:lstStyle>
            <a:lvl1pPr algn="r" eaLnBrk="1" hangingPunct="1">
              <a:defRPr sz="1200">
                <a:latin typeface="宋体" pitchFamily="2" charset="-122"/>
                <a:ea typeface="+mn-ea"/>
              </a:defRPr>
            </a:lvl1pPr>
          </a:lstStyle>
          <a:p>
            <a:pPr>
              <a:defRPr/>
            </a:pPr>
            <a:fld id="{5F948D12-5B45-471A-8A76-A34678A31677}" type="slidenum">
              <a:rPr lang="zh-CN" altLang="en-US"/>
              <a:pPr>
                <a:defRPr/>
              </a:pPr>
              <a:t>‹#›</a:t>
            </a:fld>
            <a:endParaRPr lang="en-US" altLang="zh-CN"/>
          </a:p>
        </p:txBody>
      </p:sp>
    </p:spTree>
    <p:extLst>
      <p:ext uri="{BB962C8B-B14F-4D97-AF65-F5344CB8AC3E}">
        <p14:creationId xmlns:p14="http://schemas.microsoft.com/office/powerpoint/2010/main" val="209100125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9D2159B6-CB0F-4516-B9B0-82DB8551D25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宋体" panose="02010600030101010101" pitchFamily="2" charset="-122"/>
                <a:ea typeface="宋体" panose="02010600030101010101" pitchFamily="2" charset="-122"/>
              </a:defRPr>
            </a:lvl1pPr>
            <a:lvl2pPr marL="742950" indent="-285750">
              <a:spcBef>
                <a:spcPct val="30000"/>
              </a:spcBef>
              <a:defRPr sz="1200">
                <a:solidFill>
                  <a:schemeClr val="tx1"/>
                </a:solidFill>
                <a:latin typeface="宋体" panose="02010600030101010101" pitchFamily="2" charset="-122"/>
                <a:ea typeface="宋体" panose="02010600030101010101" pitchFamily="2" charset="-122"/>
              </a:defRPr>
            </a:lvl2pPr>
            <a:lvl3pPr marL="1143000" indent="-228600">
              <a:spcBef>
                <a:spcPct val="30000"/>
              </a:spcBef>
              <a:defRPr sz="1200">
                <a:solidFill>
                  <a:schemeClr val="tx1"/>
                </a:solidFill>
                <a:latin typeface="宋体" panose="02010600030101010101" pitchFamily="2" charset="-122"/>
                <a:ea typeface="宋体" panose="02010600030101010101" pitchFamily="2" charset="-122"/>
              </a:defRPr>
            </a:lvl3pPr>
            <a:lvl4pPr marL="1600200" indent="-228600">
              <a:spcBef>
                <a:spcPct val="30000"/>
              </a:spcBef>
              <a:defRPr sz="1200">
                <a:solidFill>
                  <a:schemeClr val="tx1"/>
                </a:solidFill>
                <a:latin typeface="宋体" panose="02010600030101010101" pitchFamily="2" charset="-122"/>
                <a:ea typeface="宋体" panose="02010600030101010101" pitchFamily="2" charset="-122"/>
              </a:defRPr>
            </a:lvl4pPr>
            <a:lvl5pPr marL="2057400" indent="-228600">
              <a:spcBef>
                <a:spcPct val="30000"/>
              </a:spcBef>
              <a:defRPr sz="1200">
                <a:solidFill>
                  <a:schemeClr val="tx1"/>
                </a:solidFill>
                <a:latin typeface="宋体" panose="02010600030101010101" pitchFamily="2" charset="-122"/>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宋体" panose="02010600030101010101" pitchFamily="2" charset="-122"/>
                <a:ea typeface="宋体" panose="02010600030101010101" pitchFamily="2"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6F3F9DC9-11D7-4A1B-A6E2-A9085F488C61}" type="slidenum">
              <a:rPr kumimoji="0" lang="zh-CN" altLang="en-US" sz="1200" b="0" i="0" u="none" strike="noStrike" kern="1200" cap="none" spc="0" normalizeH="0" baseline="0" noProof="0" smtClean="0">
                <a:ln>
                  <a:noFill/>
                </a:ln>
                <a:solidFill>
                  <a:srgbClr val="000000"/>
                </a:solidFill>
                <a:effectLst/>
                <a:uLnTx/>
                <a:uFillTx/>
                <a:latin typeface="宋体" panose="02010600030101010101" pitchFamily="2" charset="-122"/>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mn-cs"/>
            </a:endParaRPr>
          </a:p>
        </p:txBody>
      </p:sp>
      <p:sp>
        <p:nvSpPr>
          <p:cNvPr id="7171" name="Rectangle 2">
            <a:extLst>
              <a:ext uri="{FF2B5EF4-FFF2-40B4-BE49-F238E27FC236}">
                <a16:creationId xmlns:a16="http://schemas.microsoft.com/office/drawing/2014/main" id="{3274436F-B60D-4F04-963F-3F3670B65C6E}"/>
              </a:ext>
            </a:extLst>
          </p:cNvPr>
          <p:cNvSpPr>
            <a:spLocks noGrp="1" noRot="1" noChangeAspect="1" noChangeArrowheads="1" noTextEdit="1"/>
          </p:cNvSpPr>
          <p:nvPr>
            <p:ph type="sldImg"/>
          </p:nvPr>
        </p:nvSpPr>
        <p:spPr>
          <a:xfrm>
            <a:off x="990600" y="766763"/>
            <a:ext cx="5118100" cy="3838575"/>
          </a:xfrm>
          <a:ln/>
        </p:spPr>
      </p:sp>
      <p:sp>
        <p:nvSpPr>
          <p:cNvPr id="7172" name="Rectangle 3">
            <a:extLst>
              <a:ext uri="{FF2B5EF4-FFF2-40B4-BE49-F238E27FC236}">
                <a16:creationId xmlns:a16="http://schemas.microsoft.com/office/drawing/2014/main" id="{0DC16566-7F27-43E4-B369-FB5D67660EF0}"/>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ts val="430"/>
              </a:spcBef>
              <a:spcAft>
                <a:spcPct val="0"/>
              </a:spcAft>
              <a:buClrTx/>
              <a:buSzTx/>
              <a:buFontTx/>
              <a:buNone/>
              <a:tabLst/>
              <a:defRPr/>
            </a:pP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各位答辩组老师，大家好！我是今天的答辩人</a:t>
            </a:r>
            <a:r>
              <a:rPr lang="zh-CN" altLang="zh-CN" sz="1800" b="1" kern="1200" dirty="0">
                <a:solidFill>
                  <a:srgbClr val="000000"/>
                </a:solidFill>
                <a:effectLst/>
                <a:latin typeface="宋体" panose="02010600030101010101" pitchFamily="2" charset="-122"/>
                <a:ea typeface="微软雅黑" panose="020B0503020204020204" pitchFamily="34" charset="-122"/>
                <a:cs typeface="微软雅黑" panose="020B0503020204020204" pitchFamily="34" charset="-122"/>
              </a:rPr>
              <a:t>林学忠</a:t>
            </a: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，我的指导教师是</a:t>
            </a:r>
            <a:r>
              <a:rPr lang="zh-CN" altLang="en-US" sz="1800" b="1" kern="1200" dirty="0">
                <a:solidFill>
                  <a:srgbClr val="000000"/>
                </a:solidFill>
                <a:effectLst/>
                <a:latin typeface="宋体" panose="02010600030101010101" pitchFamily="2" charset="-122"/>
                <a:ea typeface="微软雅黑" panose="020B0503020204020204" pitchFamily="34" charset="-122"/>
                <a:cs typeface="微软雅黑" panose="020B0503020204020204" pitchFamily="34" charset="-122"/>
              </a:rPr>
              <a:t>贺诗波老师、</a:t>
            </a:r>
            <a:r>
              <a:rPr lang="zh-CN" altLang="zh-CN" sz="1800" b="1" kern="1200" dirty="0">
                <a:solidFill>
                  <a:srgbClr val="000000"/>
                </a:solidFill>
                <a:effectLst/>
                <a:latin typeface="宋体" panose="02010600030101010101" pitchFamily="2" charset="-122"/>
                <a:ea typeface="微软雅黑" panose="020B0503020204020204" pitchFamily="34" charset="-122"/>
                <a:cs typeface="微软雅黑" panose="020B0503020204020204" pitchFamily="34" charset="-122"/>
              </a:rPr>
              <a:t>徐金明老师和卓成老师</a:t>
            </a: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。我答辩的题目为《</a:t>
            </a:r>
            <a:r>
              <a:rPr lang="zh-CN" altLang="en-US" sz="1800" b="1" kern="1200" dirty="0">
                <a:solidFill>
                  <a:srgbClr val="C00000"/>
                </a:solidFill>
                <a:effectLst/>
                <a:latin typeface="宋体" panose="02010600030101010101" pitchFamily="2" charset="-122"/>
                <a:ea typeface="微软雅黑" panose="020B0503020204020204" pitchFamily="34" charset="-122"/>
                <a:cs typeface="Times New Roman" panose="02020603050405020304" pitchFamily="18" charset="0"/>
              </a:rPr>
              <a:t>基于个性化联邦学习电路版图光刻热点检测技术研究</a:t>
            </a: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eaLnBrk="0" fontAlgn="base" hangingPunct="0">
              <a:spcBef>
                <a:spcPts val="430"/>
              </a:spcBef>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30121146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30000"/>
              </a:spcBef>
              <a:spcAft>
                <a:spcPct val="0"/>
              </a:spcAft>
              <a:buClrTx/>
              <a:buSzTx/>
              <a:buFont typeface="+mj-lt"/>
              <a:buNone/>
              <a:tabLst/>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接下来是目前的研究现状与挑战</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just">
              <a:lnSpc>
                <a:spcPct val="150000"/>
              </a:lnSpc>
              <a:buFont typeface="+mj-lt"/>
              <a:buNone/>
            </a:pPr>
            <a:endPar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11</a:t>
            </a:fld>
            <a:endParaRPr lang="en-US" altLang="zh-CN"/>
          </a:p>
        </p:txBody>
      </p:sp>
    </p:spTree>
    <p:extLst>
      <p:ext uri="{BB962C8B-B14F-4D97-AF65-F5344CB8AC3E}">
        <p14:creationId xmlns:p14="http://schemas.microsoft.com/office/powerpoint/2010/main" val="20625632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基于以上研究现状与挑战，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我们针对</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检测展开以下研究内容：（</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）首先，对集成电路版图原始数据做特征选择，（</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）其次，是构建个性化联邦学习</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检测框架，</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实现</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个性化联邦学习</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）最后，使用差分隐私和</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安全多方计算来保护光刻热点检测框架的数据隐私</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；这是目前的一些研究成果。</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涉及到的技术是离散余弦变换和</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特征选择；</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13</a:t>
            </a:fld>
            <a:endParaRPr lang="en-US" altLang="zh-CN"/>
          </a:p>
        </p:txBody>
      </p:sp>
    </p:spTree>
    <p:extLst>
      <p:ext uri="{BB962C8B-B14F-4D97-AF65-F5344CB8AC3E}">
        <p14:creationId xmlns:p14="http://schemas.microsoft.com/office/powerpoint/2010/main" val="1228415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zh-CN" sz="1200" b="1" kern="1200" dirty="0">
                    <a:solidFill>
                      <a:schemeClr val="tx1"/>
                    </a:solidFill>
                    <a:effectLst/>
                    <a:latin typeface="宋体" pitchFamily="2" charset="-122"/>
                    <a:ea typeface="宋体" pitchFamily="2" charset="-122"/>
                    <a:cs typeface="+mn-cs"/>
                  </a:rPr>
                  <a:t>第一个研究内容</a:t>
                </a:r>
                <a:r>
                  <a:rPr lang="zh-CN" altLang="en-US" sz="1200" b="1" kern="1200" dirty="0">
                    <a:solidFill>
                      <a:schemeClr val="tx1"/>
                    </a:solidFill>
                    <a:effectLst/>
                    <a:latin typeface="宋体" pitchFamily="2" charset="-122"/>
                    <a:ea typeface="宋体" pitchFamily="2" charset="-122"/>
                    <a:cs typeface="+mn-cs"/>
                  </a:rPr>
                  <a:t>基于</a:t>
                </a:r>
                <a:r>
                  <a:rPr lang="en-US" altLang="zh-CN" sz="1200" b="1" kern="1200" dirty="0">
                    <a:solidFill>
                      <a:schemeClr val="tx1"/>
                    </a:solidFill>
                    <a:effectLst/>
                    <a:latin typeface="宋体" pitchFamily="2" charset="-122"/>
                    <a:ea typeface="宋体" pitchFamily="2" charset="-122"/>
                    <a:cs typeface="+mn-cs"/>
                  </a:rPr>
                  <a:t>DCT</a:t>
                </a:r>
                <a:r>
                  <a:rPr lang="zh-CN" altLang="en-US" sz="1200" b="1" kern="1200" dirty="0">
                    <a:solidFill>
                      <a:schemeClr val="tx1"/>
                    </a:solidFill>
                    <a:effectLst/>
                    <a:latin typeface="宋体" pitchFamily="2" charset="-122"/>
                    <a:ea typeface="宋体" pitchFamily="2" charset="-122"/>
                    <a:cs typeface="+mn-cs"/>
                  </a:rPr>
                  <a:t>的电路版图特征提取 </a:t>
                </a:r>
                <a:r>
                  <a:rPr lang="zh-CN" altLang="zh-CN" sz="1200" kern="1200" dirty="0">
                    <a:solidFill>
                      <a:schemeClr val="tx1"/>
                    </a:solidFill>
                    <a:effectLst/>
                    <a:latin typeface="宋体" pitchFamily="2" charset="-122"/>
                    <a:ea typeface="宋体" pitchFamily="2" charset="-122"/>
                    <a:cs typeface="+mn-cs"/>
                  </a:rPr>
                  <a:t>使用离散余弦变换对集成电路版图进行特征张量提取，</a:t>
                </a:r>
                <a:r>
                  <a:rPr lang="en-US" altLang="zh-CN" sz="1200" kern="1200" dirty="0">
                    <a:solidFill>
                      <a:schemeClr val="tx1"/>
                    </a:solidFill>
                    <a:effectLst/>
                    <a:latin typeface="宋体" pitchFamily="2" charset="-122"/>
                    <a:ea typeface="宋体" pitchFamily="2" charset="-122"/>
                    <a:cs typeface="+mn-cs"/>
                  </a:rPr>
                  <a:t>【</a:t>
                </a:r>
                <a:r>
                  <a:rPr lang="zh-CN" altLang="en-US" sz="1200" kern="1200" dirty="0">
                    <a:solidFill>
                      <a:schemeClr val="tx1"/>
                    </a:solidFill>
                    <a:effectLst/>
                    <a:latin typeface="宋体" pitchFamily="2" charset="-122"/>
                    <a:ea typeface="宋体" pitchFamily="2" charset="-122"/>
                    <a:cs typeface="+mn-cs"/>
                  </a:rPr>
                  <a:t>把每个版图片段分为𝑚</a:t>
                </a:r>
                <a:r>
                  <a:rPr lang="en-US" altLang="zh-CN" sz="1200" kern="1200" dirty="0">
                    <a:solidFill>
                      <a:schemeClr val="tx1"/>
                    </a:solidFill>
                    <a:effectLst/>
                    <a:latin typeface="宋体" pitchFamily="2" charset="-122"/>
                    <a:ea typeface="宋体" pitchFamily="2" charset="-122"/>
                    <a:cs typeface="+mn-cs"/>
                  </a:rPr>
                  <a:t>×</a:t>
                </a:r>
                <a:r>
                  <a:rPr lang="zh-CN" altLang="en-US" sz="1200" kern="1200" dirty="0">
                    <a:solidFill>
                      <a:schemeClr val="tx1"/>
                    </a:solidFill>
                    <a:effectLst/>
                    <a:latin typeface="宋体" pitchFamily="2" charset="-122"/>
                    <a:ea typeface="宋体" pitchFamily="2" charset="-122"/>
                    <a:cs typeface="+mn-cs"/>
                  </a:rPr>
                  <a:t>𝑚个子区域𝑃</a:t>
                </a:r>
                <a:r>
                  <a:rPr lang="en-US" altLang="zh-CN" sz="1200" kern="1200" dirty="0">
                    <a:solidFill>
                      <a:schemeClr val="tx1"/>
                    </a:solidFill>
                    <a:effectLst/>
                    <a:latin typeface="宋体" pitchFamily="2" charset="-122"/>
                    <a:ea typeface="宋体" pitchFamily="2" charset="-122"/>
                    <a:cs typeface="+mn-cs"/>
                  </a:rPr>
                  <a:t>_(</a:t>
                </a:r>
                <a:r>
                  <a:rPr lang="zh-CN" altLang="en-US" sz="1200" kern="1200" dirty="0">
                    <a:solidFill>
                      <a:schemeClr val="tx1"/>
                    </a:solidFill>
                    <a:effectLst/>
                    <a:latin typeface="宋体" pitchFamily="2" charset="-122"/>
                    <a:ea typeface="宋体" pitchFamily="2" charset="-122"/>
                    <a:cs typeface="+mn-cs"/>
                  </a:rPr>
                  <a:t>𝑖</a:t>
                </a:r>
                <a:r>
                  <a:rPr lang="en-US" altLang="zh-CN" sz="1200" kern="1200" dirty="0">
                    <a:solidFill>
                      <a:schemeClr val="tx1"/>
                    </a:solidFill>
                    <a:effectLst/>
                    <a:latin typeface="宋体" pitchFamily="2" charset="-122"/>
                    <a:ea typeface="宋体" pitchFamily="2" charset="-122"/>
                    <a:cs typeface="+mn-cs"/>
                  </a:rPr>
                  <a:t>,</a:t>
                </a:r>
                <a:r>
                  <a:rPr lang="zh-CN" altLang="en-US" sz="1200" kern="1200" dirty="0">
                    <a:solidFill>
                      <a:schemeClr val="tx1"/>
                    </a:solidFill>
                    <a:effectLst/>
                    <a:latin typeface="宋体" pitchFamily="2" charset="-122"/>
                    <a:ea typeface="宋体" pitchFamily="2" charset="-122"/>
                    <a:cs typeface="+mn-cs"/>
                  </a:rPr>
                  <a:t>𝑗</a:t>
                </a:r>
                <a:r>
                  <a:rPr lang="en-US" altLang="zh-CN" sz="1200" kern="1200" dirty="0">
                    <a:solidFill>
                      <a:schemeClr val="tx1"/>
                    </a:solidFill>
                    <a:effectLst/>
                    <a:latin typeface="宋体" pitchFamily="2" charset="-122"/>
                    <a:ea typeface="宋体" pitchFamily="2" charset="-122"/>
                    <a:cs typeface="+mn-cs"/>
                  </a:rPr>
                  <a:t>) (</a:t>
                </a:r>
                <a:r>
                  <a:rPr lang="zh-CN" altLang="en-US" sz="1200" kern="1200" dirty="0">
                    <a:solidFill>
                      <a:schemeClr val="tx1"/>
                    </a:solidFill>
                    <a:effectLst/>
                    <a:latin typeface="宋体" pitchFamily="2" charset="-122"/>
                    <a:ea typeface="宋体" pitchFamily="2" charset="-122"/>
                    <a:cs typeface="+mn-cs"/>
                  </a:rPr>
                  <a:t>𝑖</a:t>
                </a:r>
                <a:r>
                  <a:rPr lang="en-US" altLang="zh-CN" sz="1200" kern="1200" dirty="0">
                    <a:solidFill>
                      <a:schemeClr val="tx1"/>
                    </a:solidFill>
                    <a:effectLst/>
                    <a:latin typeface="宋体" pitchFamily="2" charset="-122"/>
                    <a:ea typeface="宋体" pitchFamily="2" charset="-122"/>
                    <a:cs typeface="+mn-cs"/>
                  </a:rPr>
                  <a:t>,</a:t>
                </a:r>
                <a:r>
                  <a:rPr lang="zh-CN" altLang="en-US" sz="1200" kern="1200" dirty="0">
                    <a:solidFill>
                      <a:schemeClr val="tx1"/>
                    </a:solidFill>
                    <a:effectLst/>
                    <a:latin typeface="宋体" pitchFamily="2" charset="-122"/>
                    <a:ea typeface="宋体" pitchFamily="2" charset="-122"/>
                    <a:cs typeface="+mn-cs"/>
                  </a:rPr>
                  <a:t>𝑗</a:t>
                </a:r>
                <a:r>
                  <a:rPr lang="en-US" altLang="zh-CN" sz="1200" kern="1200" dirty="0">
                    <a:solidFill>
                      <a:schemeClr val="tx1"/>
                    </a:solidFill>
                    <a:effectLst/>
                    <a:latin typeface="宋体" pitchFamily="2" charset="-122"/>
                    <a:ea typeface="宋体" pitchFamily="2" charset="-122"/>
                    <a:cs typeface="+mn-cs"/>
                  </a:rPr>
                  <a:t>=1,…,</a:t>
                </a:r>
                <a:r>
                  <a:rPr lang="zh-CN" altLang="en-US" sz="1200" kern="1200" dirty="0">
                    <a:solidFill>
                      <a:schemeClr val="tx1"/>
                    </a:solidFill>
                    <a:effectLst/>
                    <a:latin typeface="宋体" pitchFamily="2" charset="-122"/>
                    <a:ea typeface="宋体" pitchFamily="2" charset="-122"/>
                    <a:cs typeface="+mn-cs"/>
                  </a:rPr>
                  <a:t>𝑚</a:t>
                </a:r>
                <a:r>
                  <a:rPr lang="en-US" altLang="zh-CN" sz="1200" kern="1200" dirty="0">
                    <a:solidFill>
                      <a:schemeClr val="tx1"/>
                    </a:solidFill>
                    <a:effectLst/>
                    <a:latin typeface="宋体" pitchFamily="2" charset="-122"/>
                    <a:ea typeface="宋体" pitchFamily="2" charset="-122"/>
                    <a:cs typeface="+mn-cs"/>
                  </a:rPr>
                  <a:t>)</a:t>
                </a:r>
                <a:r>
                  <a:rPr lang="zh-CN" altLang="en-US" sz="1200" kern="1200" dirty="0">
                    <a:solidFill>
                      <a:schemeClr val="tx1"/>
                    </a:solidFill>
                    <a:effectLst/>
                    <a:latin typeface="宋体" pitchFamily="2" charset="-122"/>
                    <a:ea typeface="宋体" pitchFamily="2" charset="-122"/>
                    <a:cs typeface="+mn-cs"/>
                  </a:rPr>
                  <a:t>，对每个子区域进行离散余弦变换为频域数据，然后经过展平和截取的操作得到最终</a:t>
                </a:r>
                <a:r>
                  <a:rPr lang="en-US" altLang="zh-CN" sz="1200" kern="1200" dirty="0">
                    <a:solidFill>
                      <a:schemeClr val="tx1"/>
                    </a:solidFill>
                    <a:effectLst/>
                    <a:latin typeface="宋体" pitchFamily="2" charset="-122"/>
                    <a:ea typeface="宋体" pitchFamily="2" charset="-122"/>
                    <a:cs typeface="+mn-cs"/>
                  </a:rPr>
                  <a:t>c</a:t>
                </a:r>
                <a:r>
                  <a:rPr lang="zh-CN" altLang="en-US" sz="1200" kern="1200" dirty="0">
                    <a:solidFill>
                      <a:schemeClr val="tx1"/>
                    </a:solidFill>
                    <a:effectLst/>
                    <a:latin typeface="宋体" pitchFamily="2" charset="-122"/>
                    <a:ea typeface="宋体" pitchFamily="2" charset="-122"/>
                    <a:cs typeface="+mn-cs"/>
                  </a:rPr>
                  <a:t>维的超图像</a:t>
                </a:r>
                <a:r>
                  <a:rPr lang="en-US" altLang="zh-CN" sz="1200" kern="1200" dirty="0">
                    <a:solidFill>
                      <a:schemeClr val="tx1"/>
                    </a:solidFill>
                    <a:effectLst/>
                    <a:latin typeface="宋体" pitchFamily="2" charset="-122"/>
                    <a:ea typeface="宋体" pitchFamily="2" charset="-122"/>
                    <a:cs typeface="+mn-cs"/>
                  </a:rPr>
                  <a:t>F】</a:t>
                </a:r>
              </a:p>
              <a:p>
                <a:endParaRPr lang="en-US" altLang="zh-CN" sz="1200" kern="1200" dirty="0">
                  <a:solidFill>
                    <a:schemeClr val="tx1"/>
                  </a:solidFill>
                  <a:effectLst/>
                  <a:latin typeface="宋体" pitchFamily="2" charset="-122"/>
                  <a:ea typeface="宋体" pitchFamily="2" charset="-122"/>
                  <a:cs typeface="+mn-cs"/>
                </a:endParaRPr>
              </a:p>
              <a:p>
                <a:endParaRPr lang="en-US" altLang="zh-CN" sz="1200" kern="1200" dirty="0">
                  <a:solidFill>
                    <a:schemeClr val="tx1"/>
                  </a:solidFill>
                  <a:effectLst/>
                  <a:latin typeface="宋体" pitchFamily="2" charset="-122"/>
                  <a:ea typeface="宋体" pitchFamily="2" charset="-122"/>
                  <a:cs typeface="+mn-cs"/>
                </a:endParaRPr>
              </a:p>
              <a:p>
                <a:r>
                  <a:rPr lang="en-US" altLang="zh-CN" sz="1200" kern="1200" dirty="0">
                    <a:solidFill>
                      <a:schemeClr val="tx1"/>
                    </a:solidFill>
                    <a:effectLst/>
                    <a:latin typeface="宋体" pitchFamily="2" charset="-122"/>
                    <a:ea typeface="宋体" pitchFamily="2" charset="-122"/>
                    <a:cs typeface="+mn-cs"/>
                  </a:rPr>
                  <a:t>【</a:t>
                </a:r>
                <a:r>
                  <a:rPr lang="zh-CN" altLang="en-US" sz="1200" kern="1200" dirty="0">
                    <a:solidFill>
                      <a:schemeClr val="tx1"/>
                    </a:solidFill>
                    <a:effectLst/>
                    <a:latin typeface="宋体" pitchFamily="2" charset="-122"/>
                    <a:ea typeface="宋体" pitchFamily="2" charset="-122"/>
                    <a:cs typeface="+mn-cs"/>
                  </a:rPr>
                  <a:t>用离散余弦变换将每个子区域转换为频域数据：然后</a:t>
                </a:r>
                <a:r>
                  <a:rPr lang="zh-CN" altLang="zh-CN" sz="1200" kern="1200" dirty="0">
                    <a:solidFill>
                      <a:schemeClr val="tx1"/>
                    </a:solidFill>
                    <a:effectLst/>
                    <a:latin typeface="宋体" pitchFamily="2" charset="-122"/>
                    <a:ea typeface="宋体" pitchFamily="2" charset="-122"/>
                    <a:cs typeface="+mn-cs"/>
                  </a:rPr>
                  <a:t>把频域特征向量</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𝐷</m:t>
                        </m:r>
                      </m:e>
                      <m:sub>
                        <m:r>
                          <a:rPr lang="en-US" altLang="zh-CN" sz="1200" i="1" kern="1200">
                            <a:solidFill>
                              <a:schemeClr val="tx1"/>
                            </a:solidFill>
                            <a:effectLst/>
                            <a:latin typeface="Cambria Math" panose="02040503050406030204" pitchFamily="18" charset="0"/>
                            <a:ea typeface="宋体" pitchFamily="2" charset="-122"/>
                            <a:cs typeface="+mn-cs"/>
                          </a:rPr>
                          <m:t>𝑖</m:t>
                        </m:r>
                        <m:r>
                          <a:rPr lang="en-US"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𝑗</m:t>
                        </m:r>
                      </m:sub>
                    </m:sSub>
                  </m:oMath>
                </a14:m>
                <a:r>
                  <a:rPr lang="zh-CN" altLang="zh-CN" sz="1200" kern="1200" dirty="0">
                    <a:solidFill>
                      <a:schemeClr val="tx1"/>
                    </a:solidFill>
                    <a:effectLst/>
                    <a:latin typeface="宋体" pitchFamily="2" charset="-122"/>
                    <a:ea typeface="宋体" pitchFamily="2" charset="-122"/>
                    <a:cs typeface="+mn-cs"/>
                  </a:rPr>
                  <a:t>按照锯齿形遍历展平成一维向量</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itchFamily="2" charset="-122"/>
                            <a:cs typeface="+mn-cs"/>
                          </a:rPr>
                        </m:ctrlPr>
                      </m:sSubSupPr>
                      <m:e>
                        <m:r>
                          <a:rPr lang="en-US" altLang="zh-CN" sz="1200" i="1" kern="1200">
                            <a:solidFill>
                              <a:schemeClr val="tx1"/>
                            </a:solidFill>
                            <a:effectLst/>
                            <a:latin typeface="Cambria Math" panose="02040503050406030204" pitchFamily="18" charset="0"/>
                            <a:ea typeface="宋体" pitchFamily="2" charset="-122"/>
                            <a:cs typeface="+mn-cs"/>
                          </a:rPr>
                          <m:t>𝐶</m:t>
                        </m:r>
                      </m:e>
                      <m:sub>
                        <m:r>
                          <a:rPr lang="en-US" altLang="zh-CN" sz="1200" i="1" kern="1200">
                            <a:solidFill>
                              <a:schemeClr val="tx1"/>
                            </a:solidFill>
                            <a:effectLst/>
                            <a:latin typeface="Cambria Math" panose="02040503050406030204" pitchFamily="18" charset="0"/>
                            <a:ea typeface="宋体" pitchFamily="2" charset="-122"/>
                            <a:cs typeface="+mn-cs"/>
                          </a:rPr>
                          <m:t>𝑖</m:t>
                        </m:r>
                        <m:r>
                          <a:rPr lang="en-US"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𝑗</m:t>
                        </m:r>
                      </m:sub>
                      <m:sup>
                        <m:r>
                          <a:rPr lang="en-US" altLang="zh-CN" sz="1200" i="1" kern="1200">
                            <a:solidFill>
                              <a:schemeClr val="tx1"/>
                            </a:solidFill>
                            <a:effectLst/>
                            <a:latin typeface="Cambria Math" panose="02040503050406030204" pitchFamily="18" charset="0"/>
                            <a:ea typeface="宋体" pitchFamily="2" charset="-122"/>
                            <a:cs typeface="+mn-cs"/>
                          </a:rPr>
                          <m:t>∗</m:t>
                        </m:r>
                      </m:sup>
                    </m:sSubSup>
                  </m:oMath>
                </a14:m>
                <a:r>
                  <a:rPr lang="zh-CN" altLang="zh-CN" sz="1200" kern="1200" dirty="0">
                    <a:solidFill>
                      <a:schemeClr val="tx1"/>
                    </a:solidFill>
                    <a:effectLst/>
                    <a:latin typeface="宋体" pitchFamily="2" charset="-122"/>
                    <a:ea typeface="宋体" pitchFamily="2" charset="-122"/>
                    <a:cs typeface="+mn-cs"/>
                  </a:rPr>
                  <a:t>， 最后选取</a:t>
                </a:r>
                <a14:m>
                  <m:oMath xmlns:m="http://schemas.openxmlformats.org/officeDocument/2006/math">
                    <m:sSubSup>
                      <m:sSubSupPr>
                        <m:ctrlPr>
                          <a:rPr lang="zh-CN" altLang="zh-CN" sz="1200" i="1" kern="1200">
                            <a:solidFill>
                              <a:schemeClr val="tx1"/>
                            </a:solidFill>
                            <a:effectLst/>
                            <a:latin typeface="Cambria Math" panose="02040503050406030204" pitchFamily="18" charset="0"/>
                            <a:ea typeface="宋体" pitchFamily="2" charset="-122"/>
                            <a:cs typeface="+mn-cs"/>
                          </a:rPr>
                        </m:ctrlPr>
                      </m:sSubSupPr>
                      <m:e>
                        <m:r>
                          <a:rPr lang="en-US" altLang="zh-CN" sz="1200" i="1" kern="1200">
                            <a:solidFill>
                              <a:schemeClr val="tx1"/>
                            </a:solidFill>
                            <a:effectLst/>
                            <a:latin typeface="Cambria Math" panose="02040503050406030204" pitchFamily="18" charset="0"/>
                            <a:ea typeface="宋体" pitchFamily="2" charset="-122"/>
                            <a:cs typeface="+mn-cs"/>
                          </a:rPr>
                          <m:t>𝐶</m:t>
                        </m:r>
                      </m:e>
                      <m:sub>
                        <m:r>
                          <a:rPr lang="en-US" altLang="zh-CN" sz="1200" i="1" kern="1200">
                            <a:solidFill>
                              <a:schemeClr val="tx1"/>
                            </a:solidFill>
                            <a:effectLst/>
                            <a:latin typeface="Cambria Math" panose="02040503050406030204" pitchFamily="18" charset="0"/>
                            <a:ea typeface="宋体" pitchFamily="2" charset="-122"/>
                            <a:cs typeface="+mn-cs"/>
                          </a:rPr>
                          <m:t>𝑖</m:t>
                        </m:r>
                        <m:r>
                          <a:rPr lang="en-US"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𝑗</m:t>
                        </m:r>
                      </m:sub>
                      <m:sup>
                        <m:r>
                          <a:rPr lang="en-US" altLang="zh-CN" sz="1200" i="1" kern="1200">
                            <a:solidFill>
                              <a:schemeClr val="tx1"/>
                            </a:solidFill>
                            <a:effectLst/>
                            <a:latin typeface="Cambria Math" panose="02040503050406030204" pitchFamily="18" charset="0"/>
                            <a:ea typeface="宋体" pitchFamily="2" charset="-122"/>
                            <a:cs typeface="+mn-cs"/>
                          </a:rPr>
                          <m:t>∗</m:t>
                        </m:r>
                      </m:sup>
                    </m:sSubSup>
                  </m:oMath>
                </a14:m>
                <a:r>
                  <a:rPr lang="zh-CN" altLang="zh-CN" sz="1200" kern="1200" dirty="0">
                    <a:solidFill>
                      <a:schemeClr val="tx1"/>
                    </a:solidFill>
                    <a:effectLst/>
                    <a:latin typeface="宋体" pitchFamily="2" charset="-122"/>
                    <a:ea typeface="宋体" pitchFamily="2" charset="-122"/>
                    <a:cs typeface="+mn-cs"/>
                  </a:rPr>
                  <a:t>的前</a:t>
                </a:r>
                <a:r>
                  <a:rPr lang="en-US" altLang="zh-CN" sz="1200" kern="1200" dirty="0">
                    <a:solidFill>
                      <a:schemeClr val="tx1"/>
                    </a:solidFill>
                    <a:effectLst/>
                    <a:latin typeface="宋体" pitchFamily="2" charset="-122"/>
                    <a:ea typeface="宋体" pitchFamily="2" charset="-122"/>
                    <a:cs typeface="+mn-cs"/>
                  </a:rPr>
                  <a:t>c</a:t>
                </a:r>
                <a14:m>
                  <m:oMath xmlns:m="http://schemas.openxmlformats.org/officeDocument/2006/math">
                    <m:r>
                      <a:rPr lang="en-US"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𝐵</m:t>
                    </m:r>
                    <m:r>
                      <a:rPr lang="zh-CN"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𝐵</m:t>
                    </m:r>
                  </m:oMath>
                </a14:m>
                <a:r>
                  <a:rPr lang="zh-CN" altLang="zh-CN" sz="1200" kern="1200" dirty="0">
                    <a:solidFill>
                      <a:schemeClr val="tx1"/>
                    </a:solidFill>
                    <a:effectLst/>
                    <a:latin typeface="宋体" pitchFamily="2" charset="-122"/>
                    <a:ea typeface="宋体" pitchFamily="2" charset="-122"/>
                    <a:cs typeface="+mn-cs"/>
                  </a:rPr>
                  <a:t>个元素作为</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𝐶</m:t>
                        </m:r>
                      </m:e>
                      <m:sub>
                        <m:r>
                          <a:rPr lang="en-US" altLang="zh-CN" sz="1200" i="1" kern="1200">
                            <a:solidFill>
                              <a:schemeClr val="tx1"/>
                            </a:solidFill>
                            <a:effectLst/>
                            <a:latin typeface="Cambria Math" panose="02040503050406030204" pitchFamily="18" charset="0"/>
                            <a:ea typeface="宋体" pitchFamily="2" charset="-122"/>
                            <a:cs typeface="+mn-cs"/>
                          </a:rPr>
                          <m:t>𝑖</m:t>
                        </m:r>
                        <m:r>
                          <a:rPr lang="en-US"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𝑗</m:t>
                        </m:r>
                      </m:sub>
                    </m:sSub>
                    <m:r>
                      <a:rPr lang="zh-CN" altLang="zh-CN" sz="1200" i="1" kern="1200">
                        <a:solidFill>
                          <a:schemeClr val="tx1"/>
                        </a:solidFill>
                        <a:effectLst/>
                        <a:latin typeface="Cambria Math" panose="02040503050406030204" pitchFamily="18" charset="0"/>
                        <a:ea typeface="宋体" pitchFamily="2" charset="-122"/>
                        <a:cs typeface="+mn-cs"/>
                      </a:rPr>
                      <m:t>，</m:t>
                    </m:r>
                  </m:oMath>
                </a14:m>
                <a:r>
                  <a:rPr lang="zh-CN" altLang="zh-CN" sz="1200" kern="1200" dirty="0">
                    <a:solidFill>
                      <a:schemeClr val="tx1"/>
                    </a:solidFill>
                    <a:effectLst/>
                    <a:latin typeface="宋体" pitchFamily="2" charset="-122"/>
                    <a:ea typeface="宋体" pitchFamily="2" charset="-122"/>
                    <a:cs typeface="+mn-cs"/>
                  </a:rPr>
                  <a:t>组合</a:t>
                </a:r>
                <a14:m>
                  <m:oMath xmlns:m="http://schemas.openxmlformats.org/officeDocument/2006/math">
                    <m:sSub>
                      <m:sSubPr>
                        <m:ctrlPr>
                          <a:rPr lang="zh-CN" altLang="zh-CN" sz="1200" i="1" kern="1200">
                            <a:solidFill>
                              <a:schemeClr val="tx1"/>
                            </a:solidFill>
                            <a:effectLst/>
                            <a:latin typeface="Cambria Math" panose="02040503050406030204" pitchFamily="18" charset="0"/>
                            <a:ea typeface="宋体" pitchFamily="2" charset="-122"/>
                            <a:cs typeface="+mn-cs"/>
                          </a:rPr>
                        </m:ctrlPr>
                      </m:sSubPr>
                      <m:e>
                        <m:r>
                          <a:rPr lang="en-US" altLang="zh-CN" sz="1200" i="1" kern="1200">
                            <a:solidFill>
                              <a:schemeClr val="tx1"/>
                            </a:solidFill>
                            <a:effectLst/>
                            <a:latin typeface="Cambria Math" panose="02040503050406030204" pitchFamily="18" charset="0"/>
                            <a:ea typeface="宋体" pitchFamily="2" charset="-122"/>
                            <a:cs typeface="+mn-cs"/>
                          </a:rPr>
                          <m:t>𝐶</m:t>
                        </m:r>
                      </m:e>
                      <m:sub>
                        <m:r>
                          <a:rPr lang="en-US" altLang="zh-CN" sz="1200" i="1" kern="1200">
                            <a:solidFill>
                              <a:schemeClr val="tx1"/>
                            </a:solidFill>
                            <a:effectLst/>
                            <a:latin typeface="Cambria Math" panose="02040503050406030204" pitchFamily="18" charset="0"/>
                            <a:ea typeface="宋体" pitchFamily="2" charset="-122"/>
                            <a:cs typeface="+mn-cs"/>
                          </a:rPr>
                          <m:t>𝑖</m:t>
                        </m:r>
                        <m:r>
                          <a:rPr lang="en-US" altLang="zh-CN" sz="1200" kern="1200">
                            <a:solidFill>
                              <a:schemeClr val="tx1"/>
                            </a:solidFill>
                            <a:effectLst/>
                            <a:latin typeface="Cambria Math" panose="02040503050406030204" pitchFamily="18" charset="0"/>
                            <a:ea typeface="宋体" pitchFamily="2" charset="-122"/>
                            <a:cs typeface="+mn-cs"/>
                          </a:rPr>
                          <m:t>,</m:t>
                        </m:r>
                        <m:r>
                          <a:rPr lang="en-US" altLang="zh-CN" sz="1200" i="1" kern="1200">
                            <a:solidFill>
                              <a:schemeClr val="tx1"/>
                            </a:solidFill>
                            <a:effectLst/>
                            <a:latin typeface="Cambria Math" panose="02040503050406030204" pitchFamily="18" charset="0"/>
                            <a:ea typeface="宋体" pitchFamily="2" charset="-122"/>
                            <a:cs typeface="+mn-cs"/>
                          </a:rPr>
                          <m:t>𝑗</m:t>
                        </m:r>
                      </m:sub>
                    </m:sSub>
                  </m:oMath>
                </a14:m>
                <a:r>
                  <a:rPr lang="zh-CN" altLang="zh-CN" sz="1200" kern="1200" dirty="0">
                    <a:solidFill>
                      <a:schemeClr val="tx1"/>
                    </a:solidFill>
                    <a:effectLst/>
                    <a:latin typeface="宋体" pitchFamily="2" charset="-122"/>
                    <a:ea typeface="宋体" pitchFamily="2" charset="-122"/>
                    <a:cs typeface="+mn-cs"/>
                  </a:rPr>
                  <a:t>得到超图像</a:t>
                </a:r>
                <a:r>
                  <a:rPr lang="en-US" altLang="zh-CN" sz="1200" kern="1200" dirty="0">
                    <a:solidFill>
                      <a:schemeClr val="tx1"/>
                    </a:solidFill>
                    <a:effectLst/>
                    <a:latin typeface="宋体" pitchFamily="2" charset="-122"/>
                    <a:ea typeface="宋体" pitchFamily="2" charset="-122"/>
                    <a:cs typeface="+mn-cs"/>
                  </a:rPr>
                  <a:t>F】</a:t>
                </a:r>
                <a:endParaRPr lang="zh-CN" altLang="zh-CN" sz="1200" kern="1200" dirty="0">
                  <a:solidFill>
                    <a:schemeClr val="tx1"/>
                  </a:solidFill>
                  <a:effectLst/>
                  <a:latin typeface="宋体" pitchFamily="2" charset="-122"/>
                  <a:ea typeface="宋体" pitchFamily="2" charset="-122"/>
                  <a:cs typeface="+mn-cs"/>
                </a:endParaRPr>
              </a:p>
            </p:txBody>
          </p:sp>
        </mc:Choice>
        <mc:Fallback xmlns="">
          <p:sp>
            <p:nvSpPr>
              <p:cNvPr id="3" name="备注占位符 2"/>
              <p:cNvSpPr>
                <a:spLocks noGrp="1"/>
              </p:cNvSpPr>
              <p:nvPr>
                <p:ph type="body" idx="1"/>
              </p:nvPr>
            </p:nvSpPr>
            <p:spPr/>
            <p:txBody>
              <a:bodyPr/>
              <a:lstStyle/>
              <a:p>
                <a:pPr>
                  <a:lnSpc>
                    <a:spcPct val="125000"/>
                  </a:lnSpc>
                  <a:spcBef>
                    <a:spcPct val="0"/>
                  </a:spcBef>
                  <a:buNone/>
                </a:pPr>
                <a:r>
                  <a:rPr lang="zh-CN" altLang="zh-CN" sz="1200" dirty="0"/>
                  <a:t>步骤</a:t>
                </a:r>
                <a:r>
                  <a:rPr lang="en-US" altLang="zh-CN" sz="1200" dirty="0"/>
                  <a:t>1</a:t>
                </a:r>
                <a:r>
                  <a:rPr lang="en-US" altLang="zh-CN" sz="1200" i="1" dirty="0"/>
                  <a:t>:</a:t>
                </a:r>
                <a:r>
                  <a:rPr lang="en-US" altLang="zh-CN" sz="1200" dirty="0"/>
                  <a:t> </a:t>
                </a:r>
                <a:r>
                  <a:rPr lang="zh-CN" altLang="zh-CN" sz="1200" dirty="0"/>
                  <a:t>把每个版图片段分为</a:t>
                </a:r>
                <a:r>
                  <a:rPr lang="en-US" altLang="zh-CN" sz="1200" i="0">
                    <a:latin typeface="Cambria Math" panose="02040503050406030204" pitchFamily="18" charset="0"/>
                  </a:rPr>
                  <a:t>𝑛×𝑛</a:t>
                </a:r>
                <a:r>
                  <a:rPr lang="zh-CN" altLang="zh-CN" sz="1200" dirty="0"/>
                  <a:t>个子区域。</a:t>
                </a:r>
                <a:endParaRPr lang="en-US" altLang="zh-CN" sz="1200" dirty="0"/>
              </a:p>
              <a:p>
                <a:pPr>
                  <a:lnSpc>
                    <a:spcPct val="125000"/>
                  </a:lnSpc>
                  <a:spcBef>
                    <a:spcPct val="0"/>
                  </a:spcBef>
                  <a:buNone/>
                </a:pPr>
                <a:endParaRPr lang="en-US" altLang="zh-CN" sz="1200" dirty="0"/>
              </a:p>
              <a:p>
                <a:pPr>
                  <a:lnSpc>
                    <a:spcPct val="125000"/>
                  </a:lnSpc>
                  <a:spcBef>
                    <a:spcPct val="0"/>
                  </a:spcBef>
                </a:pPr>
                <a:r>
                  <a:rPr lang="zh-CN" altLang="zh-CN" sz="1200" dirty="0"/>
                  <a:t>步骤</a:t>
                </a:r>
                <a:r>
                  <a:rPr lang="en-US" altLang="zh-CN" sz="1200" dirty="0"/>
                  <a:t>2: </a:t>
                </a:r>
                <a:r>
                  <a:rPr lang="zh-CN" altLang="zh-CN" sz="1200" dirty="0"/>
                  <a:t>把每个子区域</a:t>
                </a:r>
                <a:r>
                  <a:rPr lang="en-US" altLang="zh-CN" sz="1200" i="0">
                    <a:latin typeface="Cambria Math" panose="02040503050406030204" pitchFamily="18" charset="0"/>
                  </a:rPr>
                  <a:t>I</a:t>
                </a:r>
                <a:r>
                  <a:rPr lang="zh-CN" altLang="zh-CN" sz="1200" i="0">
                    <a:latin typeface="Cambria Math" panose="02040503050406030204" pitchFamily="18" charset="0"/>
                  </a:rPr>
                  <a:t>_(</a:t>
                </a:r>
                <a:r>
                  <a:rPr lang="en-US" altLang="zh-CN" sz="1200" i="0">
                    <a:latin typeface="Cambria Math" panose="02040503050406030204" pitchFamily="18" charset="0"/>
                  </a:rPr>
                  <a:t>𝑖,𝑗</a:t>
                </a:r>
                <a:r>
                  <a:rPr lang="zh-CN" altLang="zh-CN" sz="1200" i="0">
                    <a:latin typeface="Cambria Math" panose="02040503050406030204" pitchFamily="18" charset="0"/>
                  </a:rPr>
                  <a:t>)</a:t>
                </a:r>
                <a:r>
                  <a:rPr lang="en-US" altLang="zh-CN" sz="1200" i="0">
                    <a:latin typeface="Cambria Math" panose="02040503050406030204" pitchFamily="18" charset="0"/>
                  </a:rPr>
                  <a:t> (𝑖,𝑗=0,1,…,𝑛−1)</a:t>
                </a:r>
                <a:r>
                  <a:rPr lang="zh-CN" altLang="zh-CN" sz="1200" dirty="0"/>
                  <a:t>用离散余弦变换转换到频域：</a:t>
                </a:r>
                <a:endParaRPr lang="en-US" altLang="zh-CN" sz="1200" dirty="0"/>
              </a:p>
              <a:p>
                <a:pPr>
                  <a:lnSpc>
                    <a:spcPct val="125000"/>
                  </a:lnSpc>
                  <a:spcBef>
                    <a:spcPct val="0"/>
                  </a:spcBef>
                </a:pPr>
                <a:endParaRPr lang="en-US" altLang="zh-CN" sz="1200" dirty="0"/>
              </a:p>
              <a:p>
                <a:pPr>
                  <a:lnSpc>
                    <a:spcPct val="125000"/>
                  </a:lnSpc>
                  <a:spcBef>
                    <a:spcPct val="0"/>
                  </a:spcBef>
                </a:pPr>
                <a:endParaRPr lang="en-US" altLang="zh-CN" sz="1200" dirty="0"/>
              </a:p>
              <a:p>
                <a:pPr>
                  <a:lnSpc>
                    <a:spcPct val="125000"/>
                  </a:lnSpc>
                  <a:spcBef>
                    <a:spcPct val="0"/>
                  </a:spcBef>
                </a:pPr>
                <a:r>
                  <a:rPr lang="zh-CN" altLang="zh-CN" sz="1200" dirty="0"/>
                  <a:t>步骤</a:t>
                </a:r>
                <a:r>
                  <a:rPr lang="en-US" altLang="zh-CN" sz="1200" dirty="0"/>
                  <a:t>3: </a:t>
                </a:r>
                <a:r>
                  <a:rPr lang="zh-CN" altLang="zh-CN" sz="1200" dirty="0"/>
                  <a:t>把</a:t>
                </a:r>
                <a:r>
                  <a:rPr lang="en-US" altLang="zh-CN" sz="1200" i="0">
                    <a:latin typeface="Cambria Math" panose="02040503050406030204" pitchFamily="18" charset="0"/>
                  </a:rPr>
                  <a:t>𝐷</a:t>
                </a:r>
                <a:r>
                  <a:rPr lang="zh-CN" altLang="zh-CN" sz="1200" i="0">
                    <a:latin typeface="Cambria Math" panose="02040503050406030204" pitchFamily="18" charset="0"/>
                  </a:rPr>
                  <a:t>_(</a:t>
                </a:r>
                <a:r>
                  <a:rPr lang="en-US" altLang="zh-CN" sz="1200" i="0">
                    <a:latin typeface="Cambria Math" panose="02040503050406030204" pitchFamily="18" charset="0"/>
                  </a:rPr>
                  <a:t>𝑖,𝑗</a:t>
                </a:r>
                <a:r>
                  <a:rPr lang="zh-CN" altLang="zh-CN" sz="1200" i="0">
                    <a:latin typeface="Cambria Math" panose="02040503050406030204" pitchFamily="18" charset="0"/>
                  </a:rPr>
                  <a:t>)</a:t>
                </a:r>
                <a:r>
                  <a:rPr lang="zh-CN" altLang="zh-CN" sz="1200" dirty="0"/>
                  <a:t>按照锯齿形遍历展平成如下一维向量，其中大的索引意味着更高频的频域系数：</a:t>
                </a:r>
                <a:endParaRPr lang="en-US" altLang="zh-CN" sz="1200" dirty="0"/>
              </a:p>
              <a:p>
                <a:pPr>
                  <a:lnSpc>
                    <a:spcPct val="125000"/>
                  </a:lnSpc>
                  <a:spcBef>
                    <a:spcPct val="0"/>
                  </a:spcBef>
                </a:pPr>
                <a:endParaRPr lang="en-US" altLang="zh-CN" sz="1200" dirty="0"/>
              </a:p>
              <a:p>
                <a:pPr>
                  <a:lnSpc>
                    <a:spcPct val="125000"/>
                  </a:lnSpc>
                  <a:spcBef>
                    <a:spcPct val="0"/>
                  </a:spcBef>
                </a:pPr>
                <a:endParaRPr lang="en-US" altLang="zh-CN" sz="1200" dirty="0"/>
              </a:p>
              <a:p>
                <a:pPr>
                  <a:lnSpc>
                    <a:spcPct val="125000"/>
                  </a:lnSpc>
                  <a:spcBef>
                    <a:spcPct val="0"/>
                  </a:spcBef>
                </a:pPr>
                <a:r>
                  <a:rPr lang="zh-CN" altLang="zh-CN" sz="1200" dirty="0"/>
                  <a:t>步骤</a:t>
                </a:r>
                <a:r>
                  <a:rPr lang="en-US" altLang="zh-CN" sz="1200" dirty="0"/>
                  <a:t>4: </a:t>
                </a:r>
                <a:r>
                  <a:rPr lang="zh-CN" altLang="zh-CN" sz="1200" dirty="0"/>
                  <a:t>选取</a:t>
                </a:r>
                <a:r>
                  <a:rPr lang="en-US" altLang="zh-CN" sz="1200" i="0">
                    <a:latin typeface="Cambria Math" panose="02040503050406030204" pitchFamily="18" charset="0"/>
                  </a:rPr>
                  <a:t>𝐶</a:t>
                </a:r>
                <a:r>
                  <a:rPr lang="zh-CN" altLang="zh-CN" sz="1200" i="0">
                    <a:latin typeface="Cambria Math" panose="02040503050406030204" pitchFamily="18" charset="0"/>
                  </a:rPr>
                  <a:t>_(</a:t>
                </a:r>
                <a:r>
                  <a:rPr lang="en-US" altLang="zh-CN" sz="1200" i="0">
                    <a:latin typeface="Cambria Math" panose="02040503050406030204" pitchFamily="18" charset="0"/>
                  </a:rPr>
                  <a:t>𝑖,𝑗</a:t>
                </a:r>
                <a:r>
                  <a:rPr lang="zh-CN" altLang="zh-CN" sz="1200" i="0">
                    <a:latin typeface="Cambria Math" panose="02040503050406030204" pitchFamily="18" charset="0"/>
                  </a:rPr>
                  <a:t>)</a:t>
                </a:r>
                <a:r>
                  <a:rPr lang="en-US" altLang="zh-CN" sz="1200" i="0">
                    <a:latin typeface="Cambria Math" panose="02040503050406030204" pitchFamily="18" charset="0"/>
                  </a:rPr>
                  <a:t>^∗</a:t>
                </a:r>
                <a:r>
                  <a:rPr lang="zh-CN" altLang="zh-CN" sz="1200" dirty="0"/>
                  <a:t>的前</a:t>
                </a:r>
                <a:r>
                  <a:rPr lang="en-US" altLang="zh-CN" sz="1200" i="0">
                    <a:latin typeface="Cambria Math" panose="02040503050406030204" pitchFamily="18" charset="0"/>
                  </a:rPr>
                  <a:t>𝑘≪𝐵×𝐵</a:t>
                </a:r>
                <a:r>
                  <a:rPr lang="zh-CN" altLang="zh-CN" sz="1200" dirty="0"/>
                  <a:t>个元素</a:t>
                </a:r>
                <a:r>
                  <a:rPr lang="en-US" altLang="zh-CN" sz="1200" dirty="0"/>
                  <a:t>,</a:t>
                </a:r>
                <a:r>
                  <a:rPr lang="zh-CN" altLang="zh-CN" sz="1200" dirty="0"/>
                  <a:t>然后把所有的</a:t>
                </a:r>
                <a:r>
                  <a:rPr lang="en-US" altLang="zh-CN" sz="1200" i="0">
                    <a:latin typeface="Cambria Math" panose="02040503050406030204" pitchFamily="18" charset="0"/>
                  </a:rPr>
                  <a:t>𝐶</a:t>
                </a:r>
                <a:r>
                  <a:rPr lang="zh-CN" altLang="zh-CN" sz="1200" i="0">
                    <a:latin typeface="Cambria Math" panose="02040503050406030204" pitchFamily="18" charset="0"/>
                  </a:rPr>
                  <a:t>_(</a:t>
                </a:r>
                <a:r>
                  <a:rPr lang="en-US" altLang="zh-CN" sz="1200" i="0">
                    <a:latin typeface="Cambria Math" panose="02040503050406030204" pitchFamily="18" charset="0"/>
                  </a:rPr>
                  <a:t>𝑖,𝑗</a:t>
                </a:r>
                <a:r>
                  <a:rPr lang="zh-CN" altLang="zh-CN" sz="1200" i="0">
                    <a:latin typeface="Cambria Math" panose="02040503050406030204" pitchFamily="18" charset="0"/>
                  </a:rPr>
                  <a:t>)</a:t>
                </a:r>
                <a:r>
                  <a:rPr lang="en-US" altLang="zh-CN" sz="1200" i="0">
                    <a:latin typeface="Cambria Math" panose="02040503050406030204" pitchFamily="18" charset="0"/>
                  </a:rPr>
                  <a:t>,𝑖,𝑗∈</a:t>
                </a:r>
                <a:r>
                  <a:rPr lang="zh-CN" altLang="zh-CN" sz="1200" i="0">
                    <a:latin typeface="Cambria Math" panose="02040503050406030204" pitchFamily="18" charset="0"/>
                  </a:rPr>
                  <a:t>{</a:t>
                </a:r>
                <a:r>
                  <a:rPr lang="en-US" altLang="zh-CN" sz="1200" i="0">
                    <a:latin typeface="Cambria Math" panose="02040503050406030204" pitchFamily="18" charset="0"/>
                  </a:rPr>
                  <a:t>0,1,…,𝑛−1}</a:t>
                </a:r>
                <a:r>
                  <a:rPr lang="zh-CN" altLang="zh-CN" sz="1200" dirty="0"/>
                  <a:t>结合起来并保留他们的空间相关性。最终，特征张量如下所示：</a:t>
                </a: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14</a:t>
            </a:fld>
            <a:endParaRPr lang="en-US" altLang="zh-CN"/>
          </a:p>
        </p:txBody>
      </p:sp>
    </p:spTree>
    <p:extLst>
      <p:ext uri="{BB962C8B-B14F-4D97-AF65-F5344CB8AC3E}">
        <p14:creationId xmlns:p14="http://schemas.microsoft.com/office/powerpoint/2010/main" val="11231132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离散余弦变换特征提取后接下来进行</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基于</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的特征选择；</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特征选择</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场景中，第一层卷积神经网络</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中的</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卷积核</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都有</a:t>
            </a:r>
            <a:r>
              <a:rPr lang="en-US" altLang="zh-CN" sz="32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32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个通道</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，对应</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了</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维的超图像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最终通过比较卷积核</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每个通道</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范数的大小来确定超图像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每一维的的重要性。</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的最优化目标是考虑模型的预测损失函数和模型参数的</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范数正则化，</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并且考虑神经网络每一层参数的</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范数正则化，</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这是一种标准的正则化方法，用于在深度学习模型中诱导权重矩阵稀疏化</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15</a:t>
            </a:fld>
            <a:endParaRPr lang="en-US" altLang="zh-CN"/>
          </a:p>
        </p:txBody>
      </p:sp>
    </p:spTree>
    <p:extLst>
      <p:ext uri="{BB962C8B-B14F-4D97-AF65-F5344CB8AC3E}">
        <p14:creationId xmlns:p14="http://schemas.microsoft.com/office/powerpoint/2010/main" val="515720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这是我们研究中使用到的数据集和卷积神经网络，</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我们使用制程为</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28nm</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20nm</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 </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 </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竞赛数据集和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工业数据集的作为原始训练数据集和测试数据集，</a:t>
            </a:r>
            <a:r>
              <a:rPr lang="zh-CN" altLang="en-US" sz="1800" b="1" dirty="0">
                <a:latin typeface="微软雅黑" panose="020B0503020204020204" pitchFamily="34" charset="-122"/>
                <a:ea typeface="微软雅黑" panose="020B0503020204020204" pitchFamily="34" charset="-122"/>
              </a:rPr>
              <a:t>我们设置</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卷积神经网络</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中的</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第一层</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卷积层的</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卷积核</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都有</a:t>
            </a:r>
            <a:r>
              <a:rPr lang="en-US" altLang="zh-CN" sz="20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32</a:t>
            </a:r>
            <a:r>
              <a:rPr lang="zh-CN" altLang="en-US" sz="2000" b="1" kern="12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个通道</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，对应</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了</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维的超图像</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 </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数据集的版图设计范式比较简单，其训练数据集的正负样本比约为</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14</a:t>
            </a:r>
            <a:r>
              <a:rPr lang="zh-CN" altLang="en-US" sz="1200" b="1" dirty="0">
                <a:latin typeface="微软雅黑" panose="020B0503020204020204" pitchFamily="34" charset="-122"/>
                <a:ea typeface="微软雅黑" panose="020B0503020204020204" pitchFamily="34" charset="-122"/>
              </a:rPr>
              <a:t>，</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数据集的版图设计范式比较复杂，其训练数据集的正负样本比约为</a:t>
            </a:r>
            <a:r>
              <a:rPr lang="en-US" altLang="zh-CN" sz="1200" b="1" dirty="0">
                <a:latin typeface="微软雅黑" panose="020B0503020204020204" pitchFamily="34" charset="-122"/>
                <a:ea typeface="微软雅黑" panose="020B0503020204020204" pitchFamily="34" charset="-122"/>
              </a:rPr>
              <a:t>1</a:t>
            </a:r>
            <a:r>
              <a:rPr lang="zh-CN" altLang="en-US" sz="1200" b="1" dirty="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22</a:t>
            </a:r>
            <a:r>
              <a:rPr lang="zh-CN" altLang="en-US" sz="1200" b="1" dirty="0">
                <a:latin typeface="微软雅黑" panose="020B0503020204020204" pitchFamily="34" charset="-122"/>
                <a:ea typeface="微软雅黑" panose="020B0503020204020204" pitchFamily="34" charset="-122"/>
              </a:rPr>
              <a:t>；数据集标签分布的不平衡也会带来较大的数据异构性，；</a:t>
            </a:r>
            <a:r>
              <a:rPr lang="en-US" altLang="zh-CN" sz="1200" b="1" dirty="0">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16</a:t>
            </a:fld>
            <a:endParaRPr lang="en-US" altLang="zh-CN"/>
          </a:p>
        </p:txBody>
      </p:sp>
    </p:spTree>
    <p:extLst>
      <p:ext uri="{BB962C8B-B14F-4D97-AF65-F5344CB8AC3E}">
        <p14:creationId xmlns:p14="http://schemas.microsoft.com/office/powerpoint/2010/main" val="2471164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下面是</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Group Lasso</a:t>
            </a: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特征选择的实验结果</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，超图像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一共有</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个特征通道，我们求得每个通道的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对应的卷积核通道</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范数大小，</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可以发现，不同数据集的特征选择结果有着一定的相似性，并且特征张量通道中序号为</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0</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的通道贡献值最大，该通道对应了频域数据里面的直流分量，其贡献值最大也符合理论结果。</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17</a:t>
            </a:fld>
            <a:endParaRPr lang="en-US" altLang="zh-CN"/>
          </a:p>
        </p:txBody>
      </p:sp>
    </p:spTree>
    <p:extLst>
      <p:ext uri="{BB962C8B-B14F-4D97-AF65-F5344CB8AC3E}">
        <p14:creationId xmlns:p14="http://schemas.microsoft.com/office/powerpoint/2010/main" val="3436450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接下来我们根据特征张量通道的贡献值对所有通道从大到小进行排序，我们发现在选取前</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20</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个特征通道的情况下，光刻热点检测模型在两个数据集上达到了最高的准确率，训练数据的冗余量减少了</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$37.5\%$</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然后依次选取前</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6</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8</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10…32</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个特征通道作为模型的训练数据，将其用于训练光刻热点检测模型。可以发现，分别是</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$97\%$</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$96\%$</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。与原始的</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32</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个特征通道相比，</a:t>
            </a:r>
            <a:endParaRPr lang="en-US" altLang="zh-CN" dirty="0"/>
          </a:p>
          <a:p>
            <a:r>
              <a:rPr lang="zh-CN" altLang="en-US" sz="1800" dirty="0">
                <a:solidFill>
                  <a:srgbClr val="000000"/>
                </a:solidFill>
                <a:effectLst/>
                <a:latin typeface="仿宋" panose="02010609060101010101" pitchFamily="49" charset="-122"/>
                <a:ea typeface="仿宋" panose="02010609060101010101" pitchFamily="49" charset="-122"/>
              </a:rPr>
              <a:t>与 </a:t>
            </a:r>
            <a:r>
              <a:rPr lang="en-US" altLang="zh-CN" sz="1800" dirty="0">
                <a:solidFill>
                  <a:srgbClr val="000000"/>
                </a:solidFill>
                <a:effectLst/>
                <a:latin typeface="Times New Roman" panose="02020603050405020304" pitchFamily="18" charset="0"/>
              </a:rPr>
              <a:t>DCT </a:t>
            </a:r>
            <a:r>
              <a:rPr lang="zh-CN" altLang="en-US" sz="1800" dirty="0">
                <a:solidFill>
                  <a:srgbClr val="000000"/>
                </a:solidFill>
                <a:effectLst/>
                <a:latin typeface="仿宋" panose="02010609060101010101" pitchFamily="49" charset="-122"/>
                <a:ea typeface="仿宋" panose="02010609060101010101" pitchFamily="49" charset="-122"/>
              </a:rPr>
              <a:t>特征提取方法相比，我们所提方法在模型准确率提高了 </a:t>
            </a:r>
            <a:r>
              <a:rPr lang="en-US" altLang="zh-CN" sz="1800" dirty="0">
                <a:solidFill>
                  <a:srgbClr val="000000"/>
                </a:solidFill>
                <a:effectLst/>
                <a:latin typeface="CMR12"/>
              </a:rPr>
              <a:t>1%</a:t>
            </a:r>
            <a:r>
              <a:rPr lang="zh-CN" altLang="en-US" sz="1800" dirty="0">
                <a:solidFill>
                  <a:srgbClr val="000000"/>
                </a:solidFill>
                <a:effectLst/>
                <a:latin typeface="CMR12"/>
              </a:rPr>
              <a:t>左右</a:t>
            </a:r>
            <a:r>
              <a:rPr lang="zh-CN" altLang="en-US" sz="1800" dirty="0">
                <a:solidFill>
                  <a:srgbClr val="000000"/>
                </a:solidFill>
                <a:effectLst/>
                <a:latin typeface="仿宋" panose="02010609060101010101" pitchFamily="49" charset="-122"/>
                <a:ea typeface="仿宋" panose="02010609060101010101" pitchFamily="49" charset="-122"/>
              </a:rPr>
              <a:t>，可以看出，使用 </a:t>
            </a:r>
            <a:r>
              <a:rPr lang="en-US" altLang="zh-CN" sz="1800" dirty="0">
                <a:solidFill>
                  <a:srgbClr val="000000"/>
                </a:solidFill>
                <a:effectLst/>
                <a:latin typeface="Times New Roman" panose="02020603050405020304" pitchFamily="18" charset="0"/>
              </a:rPr>
              <a:t>Group Lasso </a:t>
            </a:r>
            <a:r>
              <a:rPr lang="zh-CN" altLang="en-US" sz="1800" dirty="0">
                <a:solidFill>
                  <a:srgbClr val="000000"/>
                </a:solidFill>
                <a:effectLst/>
                <a:latin typeface="仿宋" panose="02010609060101010101" pitchFamily="49" charset="-122"/>
                <a:ea typeface="仿宋" panose="02010609060101010101" pitchFamily="49" charset="-122"/>
              </a:rPr>
              <a:t>特征选择方法可以有效提升模型的光刻热点检测性能，并减少训练数据的冗余量。</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18</a:t>
            </a:fld>
            <a:endParaRPr lang="en-US" altLang="zh-CN"/>
          </a:p>
        </p:txBody>
      </p:sp>
    </p:spTree>
    <p:extLst>
      <p:ext uri="{BB962C8B-B14F-4D97-AF65-F5344CB8AC3E}">
        <p14:creationId xmlns:p14="http://schemas.microsoft.com/office/powerpoint/2010/main" val="4082803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我的</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第二个研究内容是基于联邦学习框架的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使用了三种经典的联邦学习算法做为对比算法。</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首先是联邦学习经典算法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，它的全局目标是每个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维护一个共同的全局参数</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而联邦学习优化算法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的基础上加了一个惩罚项，用于加快本地模型的收敛速度，</a:t>
                </a:r>
                <a:r>
                  <a:rPr lang="zh-CN" altLang="en-US" sz="1800" dirty="0">
                    <a:solidFill>
                      <a:srgbClr val="000000"/>
                    </a:solidFill>
                    <a:effectLst/>
                    <a:latin typeface="Times New Roman" panose="02020603050405020304" pitchFamily="18" charset="0"/>
                  </a:rPr>
                  <a:t>联邦蒸馏学习算法 </a:t>
                </a:r>
                <a:r>
                  <a:rPr lang="en-US" altLang="zh-CN" sz="1800" dirty="0">
                    <a:solidFill>
                      <a:srgbClr val="000000"/>
                    </a:solidFill>
                    <a:effectLst/>
                    <a:latin typeface="Times New Roman" panose="02020603050405020304" pitchFamily="18" charset="0"/>
                  </a:rPr>
                  <a:t>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Times New Roman" panose="02020603050405020304" pitchFamily="18" charset="0"/>
                  </a:rPr>
                  <a:t>模型异构</a:t>
                </a:r>
                <a:r>
                  <a:rPr lang="zh-CN" altLang="en-US" sz="1800" dirty="0">
                    <a:solidFill>
                      <a:srgbClr val="000000"/>
                    </a:solidFill>
                    <a:effectLst/>
                    <a:latin typeface="仿宋" panose="02010609060101010101" pitchFamily="49" charset="-122"/>
                    <a:ea typeface="仿宋" panose="02010609060101010101" pitchFamily="49" charset="-122"/>
                  </a:rPr>
                  <a:t>算法给出了一个独特的思路，聚合模型的输出分类分数从而使得所有客户端来学习这个全局共识。</a:t>
                </a:r>
                <a:r>
                  <a:rPr lang="en-US" altLang="zh-CN" sz="1800" dirty="0">
                    <a:solidFill>
                      <a:srgbClr val="000000"/>
                    </a:solidFill>
                    <a:effectLst/>
                    <a:latin typeface="仿宋" panose="02010609060101010101" pitchFamily="49" charset="-122"/>
                    <a:ea typeface="仿宋" panose="02010609060101010101" pitchFamily="49" charset="-122"/>
                  </a:rPr>
                  <a:t>】</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第二个研究内容是基于联邦学习框架的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检测，首先是联邦学习经典算法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，它的全局目标是每个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维护一个共同的全局参数，通过不断的本地更新和中心服务器模型聚合，最终使得模型收敛。而联邦学习优化算法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，它的更新聚合方式和</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一样，只是每个本地</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的目标函数多了一个惩罚项，这个惩罚项是由当前</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模型更新与上一轮模型聚合参数的差值构成，限制了每个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的本地更新，加快了收敛速度，但</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都难以解决高度的数据异构性问题。</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sz="1800" dirty="0">
                    <a:solidFill>
                      <a:srgbClr val="000000"/>
                    </a:solidFill>
                    <a:effectLst/>
                    <a:latin typeface="Times New Roman" panose="02020603050405020304" pitchFamily="18" charset="0"/>
                  </a:rPr>
                  <a:t>联邦蒸馏学习算法 </a:t>
                </a:r>
                <a:r>
                  <a:rPr lang="en-US" altLang="zh-CN" sz="1800" dirty="0">
                    <a:solidFill>
                      <a:srgbClr val="000000"/>
                    </a:solidFill>
                    <a:effectLst/>
                    <a:latin typeface="Times New Roman" panose="02020603050405020304" pitchFamily="18" charset="0"/>
                  </a:rPr>
                  <a:t>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Times New Roman" panose="02020603050405020304" pitchFamily="18" charset="0"/>
                  </a:rPr>
                  <a:t>模型异构</a:t>
                </a:r>
                <a:r>
                  <a:rPr lang="zh-CN" altLang="en-US" sz="1800" dirty="0">
                    <a:solidFill>
                      <a:srgbClr val="000000"/>
                    </a:solidFill>
                    <a:effectLst/>
                    <a:latin typeface="仿宋" panose="02010609060101010101" pitchFamily="49" charset="-122"/>
                    <a:ea typeface="仿宋" panose="02010609060101010101" pitchFamily="49" charset="-122"/>
                  </a:rPr>
                  <a:t>算法给出了一个独特的思路，其需要客户端模型在公共数据集 </a:t>
                </a:r>
                <a:r>
                  <a:rPr lang="en-US" altLang="zh-CN" sz="1800" i="1" dirty="0">
                    <a:solidFill>
                      <a:srgbClr val="000000"/>
                    </a:solidFill>
                    <a:effectLst/>
                    <a:latin typeface="CMSY10"/>
                  </a:rPr>
                  <a:t>D</a:t>
                </a:r>
                <a:r>
                  <a:rPr lang="en-US" altLang="zh-CN" sz="1800" dirty="0">
                    <a:solidFill>
                      <a:srgbClr val="000000"/>
                    </a:solidFill>
                    <a:effectLst/>
                    <a:latin typeface="CMR8"/>
                  </a:rPr>
                  <a:t>0 </a:t>
                </a:r>
                <a:r>
                  <a:rPr lang="zh-CN" altLang="en-US" sz="1800" dirty="0">
                    <a:solidFill>
                      <a:srgbClr val="000000"/>
                    </a:solidFill>
                    <a:effectLst/>
                    <a:latin typeface="仿宋" panose="02010609060101010101" pitchFamily="49" charset="-122"/>
                    <a:ea typeface="仿宋" panose="02010609060101010101" pitchFamily="49" charset="-122"/>
                  </a:rPr>
                  <a:t>上输出分类分数，中心服务器收集并聚合这些 分类分数得到一个全局共识，再将全局共识下发给每个客户端，客户端模型在自己的本地私有数据集 </a:t>
                </a:r>
                <a:r>
                  <a:rPr lang="en-US" altLang="zh-CN" sz="1800" i="1" dirty="0">
                    <a:solidFill>
                      <a:srgbClr val="000000"/>
                    </a:solidFill>
                    <a:effectLst/>
                    <a:latin typeface="CMSY10"/>
                  </a:rPr>
                  <a:t>D</a:t>
                </a:r>
                <a:r>
                  <a:rPr lang="en-US" altLang="zh-CN" sz="1800" i="1" dirty="0">
                    <a:solidFill>
                      <a:srgbClr val="000000"/>
                    </a:solidFill>
                    <a:effectLst/>
                    <a:latin typeface="CMMI8"/>
                  </a:rPr>
                  <a:t>i </a:t>
                </a:r>
                <a:r>
                  <a:rPr lang="zh-CN" altLang="en-US" sz="1800" i="1" dirty="0">
                    <a:solidFill>
                      <a:srgbClr val="000000"/>
                    </a:solidFill>
                    <a:effectLst/>
                    <a:latin typeface="CMMI8"/>
                  </a:rPr>
                  <a:t> </a:t>
                </a:r>
                <a:r>
                  <a:rPr lang="zh-CN" altLang="en-US" sz="1800" i="0" dirty="0">
                    <a:solidFill>
                      <a:srgbClr val="000000"/>
                    </a:solidFill>
                    <a:effectLst/>
                    <a:latin typeface="CMMI8"/>
                  </a:rPr>
                  <a:t>上根据自己独特设计的神经网络模型</a:t>
                </a:r>
                <a:r>
                  <a:rPr lang="zh-CN" altLang="en-US" sz="1800" dirty="0">
                    <a:solidFill>
                      <a:srgbClr val="000000"/>
                    </a:solidFill>
                    <a:effectLst/>
                    <a:latin typeface="仿宋" panose="02010609060101010101" pitchFamily="49" charset="-122"/>
                    <a:ea typeface="仿宋" panose="02010609060101010101" pitchFamily="49" charset="-122"/>
                  </a:rPr>
                  <a:t>去学习这个全局共识，</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zh-CN" altLang="en-US" sz="1800" dirty="0">
                    <a:solidFill>
                      <a:srgbClr val="000000"/>
                    </a:solidFill>
                    <a:effectLst/>
                    <a:latin typeface="仿宋" panose="02010609060101010101" pitchFamily="49" charset="-122"/>
                    <a:ea typeface="仿宋" panose="02010609060101010101" pitchFamily="49" charset="-122"/>
                  </a:rPr>
                  <a:t>试图用模型异构的思路来解决数据异构的问题</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err="1">
                    <a:solidFill>
                      <a:prstClr val="black"/>
                    </a:solidFill>
                    <a:latin typeface="Arial" panose="020B0604020202020204" pitchFamily="34" charset="0"/>
                    <a:ea typeface="微软雅黑" panose="020B0503020204020204" pitchFamily="34" charset="-122"/>
                    <a:cs typeface="Times New Roman" panose="02020603050405020304" pitchFamily="18" charset="0"/>
                  </a:rPr>
                  <a:t>FedMD</a:t>
                </a:r>
                <a:r>
                  <a:rPr lang="zh-CN" altLang="en-US" sz="1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1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14:m>
                  <m:oMath xmlns:m="http://schemas.openxmlformats.org/officeDocument/2006/math">
                    <m:r>
                      <a:rPr lang="en-US" altLang="zh-CN" sz="1800" i="1" kern="100" dirty="0" smtClean="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𝑚</m:t>
                    </m:r>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𝐷</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sub>
                    </m:sSub>
                    <m:r>
                      <a:rPr lang="en-US" altLang="zh-CN" sz="1800" i="1" kern="100"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Sup>
                          <m:sSubSup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sub>
                          <m:sup>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sup>
                        </m:sSubSup>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𝑦</m:t>
                            </m:r>
                          </m:e>
                          <m:sub>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𝑖</m:t>
                            </m:r>
                          </m:sub>
                        </m:sSub>
                        <m:r>
                          <a:rPr lang="en-US" altLang="zh-CN" sz="1800" i="1"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m:t>)}</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𝑖</m:t>
                        </m:r>
                        <m:r>
                          <a:rPr lang="en-US" altLang="zh-CN" sz="1800" i="1" kern="100" smtClean="0">
                            <a:solidFill>
                              <a:prstClr val="black"/>
                            </a:solidFill>
                            <a:latin typeface="Cambria Math" panose="02040503050406030204" pitchFamily="18" charset="0"/>
                            <a:ea typeface="等线" panose="02010600030101010101" pitchFamily="2" charset="-122"/>
                            <a:cs typeface="Times New Roman" panose="02020603050405020304" pitchFamily="18" charset="0"/>
                          </a:rPr>
                          <m:t>=1</m:t>
                        </m:r>
                      </m:sub>
                      <m:sup>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𝑁</m:t>
                            </m:r>
                          </m:e>
                          <m:sub>
                            <m:r>
                              <a:rPr lang="en-US" altLang="zh-CN" sz="1800" i="1"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m:t>𝑘</m:t>
                            </m:r>
                          </m:sub>
                        </m:sSub>
                      </m:sup>
                    </m:sSubSup>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1800" i="1" kern="100" smtClean="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14:m>
                  <m:oMath xmlns:m="http://schemas.openxmlformats.org/officeDocument/2006/math">
                    <m:sSub>
                      <m:sSubPr>
                        <m:ctrlPr>
                          <a:rPr lang="zh-CN"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𝑓</m:t>
                        </m:r>
                      </m:e>
                      <m:sub>
                        <m:r>
                          <a:rPr lang="en-US" altLang="zh-CN" sz="1800" i="1"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m:t>𝑘</m:t>
                        </m:r>
                      </m:sub>
                    </m:sSub>
                  </m:oMath>
                </a14:m>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r>
                  <a:rPr lang="en-US" altLang="zh-CN"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第二个研究内容是基于联邦学习框架的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检测，首先是联邦学习经典算法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，它的全局目标是每个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维护一个共同的全局参数，通过不断的本地更新和中心服务器模型聚合，最终使得模型收敛。而联邦学习优化算法</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，它的更新聚合方式和</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一样，只是每个本地</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的目标函数多了一个惩罚项，这个惩罚项是由当前</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模型更新与上一轮模型聚合参数的差值构成，限制了每个</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的本地更新，加快了收敛速度，但</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都难以解决高度的数据异构性问题。</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sz="1800" dirty="0">
                    <a:solidFill>
                      <a:srgbClr val="000000"/>
                    </a:solidFill>
                    <a:effectLst/>
                    <a:latin typeface="Times New Roman" panose="02020603050405020304" pitchFamily="18" charset="0"/>
                  </a:rPr>
                  <a:t>联邦蒸馏学习算法 </a:t>
                </a:r>
                <a:r>
                  <a:rPr lang="en-US" altLang="zh-CN" sz="1800" dirty="0">
                    <a:solidFill>
                      <a:srgbClr val="000000"/>
                    </a:solidFill>
                    <a:effectLst/>
                    <a:latin typeface="Times New Roman" panose="02020603050405020304" pitchFamily="18" charset="0"/>
                  </a:rPr>
                  <a:t>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Times New Roman" panose="02020603050405020304" pitchFamily="18" charset="0"/>
                  </a:rPr>
                  <a:t>模型异构</a:t>
                </a:r>
                <a:r>
                  <a:rPr lang="zh-CN" altLang="en-US" sz="1800" dirty="0">
                    <a:solidFill>
                      <a:srgbClr val="000000"/>
                    </a:solidFill>
                    <a:effectLst/>
                    <a:latin typeface="仿宋" panose="02010609060101010101" pitchFamily="49" charset="-122"/>
                    <a:ea typeface="仿宋" panose="02010609060101010101" pitchFamily="49" charset="-122"/>
                  </a:rPr>
                  <a:t>算法给出了一个独特的思路，其需要客户端模型在公共数据集 </a:t>
                </a:r>
                <a:r>
                  <a:rPr lang="en-US" altLang="zh-CN" sz="1800" i="1" dirty="0">
                    <a:solidFill>
                      <a:srgbClr val="000000"/>
                    </a:solidFill>
                    <a:effectLst/>
                    <a:latin typeface="CMSY10"/>
                  </a:rPr>
                  <a:t>D</a:t>
                </a:r>
                <a:r>
                  <a:rPr lang="en-US" altLang="zh-CN" sz="1800" dirty="0">
                    <a:solidFill>
                      <a:srgbClr val="000000"/>
                    </a:solidFill>
                    <a:effectLst/>
                    <a:latin typeface="CMR8"/>
                  </a:rPr>
                  <a:t>0 </a:t>
                </a:r>
                <a:r>
                  <a:rPr lang="zh-CN" altLang="en-US" sz="1800" dirty="0">
                    <a:solidFill>
                      <a:srgbClr val="000000"/>
                    </a:solidFill>
                    <a:effectLst/>
                    <a:latin typeface="仿宋" panose="02010609060101010101" pitchFamily="49" charset="-122"/>
                    <a:ea typeface="仿宋" panose="02010609060101010101" pitchFamily="49" charset="-122"/>
                  </a:rPr>
                  <a:t>上输出分类分数，中心服务器收集并聚合这些 分类分数得到一个全局共识，再将全局共识下发给每个客户端，客户端模型在自己的本地私有数据集 </a:t>
                </a:r>
                <a:r>
                  <a:rPr lang="en-US" altLang="zh-CN" sz="1800" i="1" dirty="0">
                    <a:solidFill>
                      <a:srgbClr val="000000"/>
                    </a:solidFill>
                    <a:effectLst/>
                    <a:latin typeface="CMSY10"/>
                  </a:rPr>
                  <a:t>D</a:t>
                </a:r>
                <a:r>
                  <a:rPr lang="en-US" altLang="zh-CN" sz="1800" i="1" dirty="0">
                    <a:solidFill>
                      <a:srgbClr val="000000"/>
                    </a:solidFill>
                    <a:effectLst/>
                    <a:latin typeface="CMMI8"/>
                  </a:rPr>
                  <a:t>i </a:t>
                </a:r>
                <a:r>
                  <a:rPr lang="zh-CN" altLang="en-US" sz="1800" i="1" dirty="0">
                    <a:solidFill>
                      <a:srgbClr val="000000"/>
                    </a:solidFill>
                    <a:effectLst/>
                    <a:latin typeface="CMMI8"/>
                  </a:rPr>
                  <a:t> </a:t>
                </a:r>
                <a:r>
                  <a:rPr lang="zh-CN" altLang="en-US" sz="1800" i="0" dirty="0">
                    <a:solidFill>
                      <a:srgbClr val="000000"/>
                    </a:solidFill>
                    <a:effectLst/>
                    <a:latin typeface="CMMI8"/>
                  </a:rPr>
                  <a:t>上根据自己独特设计的神经网络模型</a:t>
                </a:r>
                <a:r>
                  <a:rPr lang="zh-CN" altLang="en-US" sz="1800" dirty="0">
                    <a:solidFill>
                      <a:srgbClr val="000000"/>
                    </a:solidFill>
                    <a:effectLst/>
                    <a:latin typeface="仿宋" panose="02010609060101010101" pitchFamily="49" charset="-122"/>
                    <a:ea typeface="仿宋" panose="02010609060101010101" pitchFamily="49" charset="-122"/>
                  </a:rPr>
                  <a:t>去学习这个全局共识，</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r>
                  <a:rPr lang="zh-CN" altLang="en-US" sz="1800" dirty="0">
                    <a:solidFill>
                      <a:srgbClr val="000000"/>
                    </a:solidFill>
                    <a:effectLst/>
                    <a:latin typeface="仿宋" panose="02010609060101010101" pitchFamily="49" charset="-122"/>
                    <a:ea typeface="仿宋" panose="02010609060101010101" pitchFamily="49" charset="-122"/>
                  </a:rPr>
                  <a:t>试图用模型异构的思路来解决数据异构的问题</a:t>
                </a: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kern="100" dirty="0" err="1">
                    <a:solidFill>
                      <a:prstClr val="black"/>
                    </a:solidFill>
                    <a:latin typeface="Arial" panose="020B0604020202020204" pitchFamily="34" charset="0"/>
                    <a:ea typeface="微软雅黑" panose="020B0503020204020204" pitchFamily="34" charset="-122"/>
                    <a:cs typeface="Times New Roman" panose="02020603050405020304" pitchFamily="18" charset="0"/>
                  </a:rPr>
                  <a:t>FedMD</a:t>
                </a:r>
                <a:r>
                  <a:rPr lang="zh-CN" altLang="en-US" sz="1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a:t>
                </a:r>
                <a:r>
                  <a:rPr lang="en-US" altLang="zh-CN" sz="1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1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1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1800" i="0" kern="100">
                    <a:solidFill>
                      <a:prstClr val="black"/>
                    </a:solidFill>
                    <a:latin typeface="Cambria Math" panose="02040503050406030204" pitchFamily="18" charset="0"/>
                    <a:cs typeface="Times New Roman" panose="02020603050405020304" pitchFamily="18" charset="0"/>
                  </a:rPr>
                  <a:t>〖</a:t>
                </a:r>
                <a:r>
                  <a:rPr lang="en-US" altLang="zh-CN" sz="1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1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1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1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1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1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1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sz="18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19</a:t>
            </a:fld>
            <a:endParaRPr lang="en-US" altLang="zh-CN"/>
          </a:p>
        </p:txBody>
      </p:sp>
    </p:spTree>
    <p:extLst>
      <p:ext uri="{BB962C8B-B14F-4D97-AF65-F5344CB8AC3E}">
        <p14:creationId xmlns:p14="http://schemas.microsoft.com/office/powerpoint/2010/main" val="1938167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我们提出了一种新颖的个性化联邦学习框架</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：带有局部自适应层的异构联邦学习。通过模型异构来克服数据异构的问题。通过全局参数和局部参数的交替更新，</a:t>
            </a:r>
            <a:r>
              <a:rPr lang="zh-CN" altLang="en-US" sz="1800" dirty="0">
                <a:solidFill>
                  <a:srgbClr val="000000"/>
                </a:solidFill>
                <a:effectLst/>
                <a:latin typeface="仿宋" panose="02010609060101010101" pitchFamily="49" charset="-122"/>
                <a:ea typeface="仿宋" panose="02010609060101010101" pitchFamily="49" charset="-122"/>
              </a:rPr>
              <a:t>使得全局模型能够学习到所有客户端共有的特征知识，局部模型能够学习客户端本地特有的特征知识。</a:t>
            </a:r>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用于解决芯片厂商数据隐私性强引起的数据孤岛问题和数据分布不同引起的数据异构性问题</a:t>
            </a:r>
            <a:r>
              <a:rPr lang="en-US" altLang="zh-CN" sz="1800" dirty="0">
                <a:solidFill>
                  <a:srgbClr val="000000"/>
                </a:solidFill>
                <a:effectLst/>
                <a:latin typeface="仿宋" panose="02010609060101010101" pitchFamily="49" charset="-122"/>
                <a:ea typeface="仿宋" panose="02010609060101010101" pitchFamily="49" charset="-122"/>
              </a:rPr>
              <a:t>】</a:t>
            </a:r>
          </a:p>
          <a:p>
            <a:endParaRPr lang="en-US" altLang="zh-CN" sz="1800" dirty="0">
              <a:solidFill>
                <a:srgbClr val="000000"/>
              </a:solidFill>
              <a:effectLst/>
              <a:latin typeface="仿宋" panose="02010609060101010101" pitchFamily="49" charset="-122"/>
              <a:ea typeface="仿宋" panose="02010609060101010101" pitchFamily="49" charset="-122"/>
              <a:cs typeface="宋体" panose="02010600030101010101" pitchFamily="2" charset="-122"/>
            </a:endParaRPr>
          </a:p>
          <a:p>
            <a:r>
              <a:rPr lang="en-US" altLang="zh-CN" sz="1800" dirty="0">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其中全局目标函数由全局参数和</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参与客户端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的局部参数构成，局部目标函数由全局参数和对应</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客户端</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的局部参数构成，</a:t>
            </a:r>
            <a:r>
              <a:rPr lang="en-US" altLang="zh-CN" sz="1800" dirty="0">
                <a:solidFill>
                  <a:srgbClr val="000000"/>
                </a:solidFill>
                <a:effectLst/>
                <a:latin typeface="仿宋" panose="02010609060101010101" pitchFamily="49" charset="-122"/>
                <a:ea typeface="仿宋" panose="02010609060101010101" pitchFamily="49"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20</a:t>
            </a:fld>
            <a:endParaRPr lang="en-US" altLang="zh-CN"/>
          </a:p>
        </p:txBody>
      </p:sp>
    </p:spTree>
    <p:extLst>
      <p:ext uri="{BB962C8B-B14F-4D97-AF65-F5344CB8AC3E}">
        <p14:creationId xmlns:p14="http://schemas.microsoft.com/office/powerpoint/2010/main" val="25830186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接下来是我们提出的</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LA</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算法和其他联邦学习算法的性能比较，</a:t>
            </a:r>
            <a:r>
              <a:rPr lang="zh-CN" altLang="zh-CN" sz="1800" dirty="0">
                <a:effectLst/>
                <a:ea typeface="等线" panose="02010600030101010101" pitchFamily="2" charset="-122"/>
                <a:cs typeface="Times New Roman" panose="02020603050405020304" pitchFamily="18" charset="0"/>
              </a:rPr>
              <a:t>可以看出，</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在同步情况下，我们所提出的算法在联邦学习相关算法上性能达到了最优</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fenMD</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Local</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Centralized】</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21</a:t>
            </a:fld>
            <a:endParaRPr lang="en-US" altLang="zh-CN"/>
          </a:p>
        </p:txBody>
      </p:sp>
    </p:spTree>
    <p:extLst>
      <p:ext uri="{BB962C8B-B14F-4D97-AF65-F5344CB8AC3E}">
        <p14:creationId xmlns:p14="http://schemas.microsoft.com/office/powerpoint/2010/main" val="39459516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430"/>
              </a:spcBef>
            </a:pPr>
            <a:r>
              <a:rPr lang="zh-CN" altLang="zh-CN" sz="1800" kern="1200" dirty="0">
                <a:solidFill>
                  <a:srgbClr val="000000"/>
                </a:solidFill>
                <a:effectLst/>
                <a:latin typeface="宋体" panose="02010600030101010101" pitchFamily="2" charset="-122"/>
                <a:ea typeface="微软雅黑" panose="020B0503020204020204" pitchFamily="34" charset="-122"/>
                <a:cs typeface="Times New Roman" panose="02020603050405020304" pitchFamily="18" charset="0"/>
              </a:rPr>
              <a:t>接下来我将从以下四部分阐述我的研究内容。</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a:t>
            </a:fld>
            <a:endParaRPr lang="en-US" altLang="zh-CN"/>
          </a:p>
        </p:txBody>
      </p:sp>
    </p:spTree>
    <p:extLst>
      <p:ext uri="{BB962C8B-B14F-4D97-AF65-F5344CB8AC3E}">
        <p14:creationId xmlns:p14="http://schemas.microsoft.com/office/powerpoint/2010/main" val="20762607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接下来是异步更新时算法的性能比较，异步更新时每次随机选取</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50%</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的节点进行聚合训练，我们的</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LA</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算法在精度和收敛速度上都是最优的。</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左图是：个性化联邦学习算法、</a:t>
            </a:r>
            <a:r>
              <a:rPr lang="en-US" altLang="zh-CN" sz="18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FedAvg</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FedProx</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1200" dirty="0" err="1">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FedMD</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算法在 </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数据集上分</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4</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个和</a:t>
            </a:r>
            <a:r>
              <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10</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个客户端使用异步模型更新的准确性比较。</a:t>
            </a:r>
            <a:endParaRPr lang="en-US"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右图是：训练过程中，在</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ICCAD</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Industry</a:t>
            </a: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数据集上不同算法的收敛性比较，（在测试集上对模型进行的评估）。</a:t>
            </a:r>
            <a:endParaRPr lang="en-US"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可以发现：</a:t>
            </a:r>
            <a:r>
              <a:rPr lang="zh-CN" altLang="en-US" sz="1800" dirty="0">
                <a:solidFill>
                  <a:srgbClr val="000000"/>
                </a:solidFill>
                <a:effectLst/>
                <a:latin typeface="仿宋" panose="02010609060101010101" pitchFamily="49" charset="-122"/>
                <a:ea typeface="仿宋" panose="02010609060101010101" pitchFamily="49" charset="-122"/>
              </a:rPr>
              <a:t>即使在异步更新的情况下，</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算法也可以达到与同步更新设置相接近的收敛速度和准确率。</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算法在准确率方面明显优于所有其他算法，同时异步更新设置的情况下也能获得近 </a:t>
            </a:r>
            <a:r>
              <a:rPr lang="en-US" altLang="zh-CN" sz="1800" dirty="0">
                <a:solidFill>
                  <a:srgbClr val="000000"/>
                </a:solidFill>
                <a:effectLst/>
                <a:latin typeface="Times New Roman" panose="02020603050405020304" pitchFamily="18" charset="0"/>
              </a:rPr>
              <a:t>5 </a:t>
            </a:r>
            <a:r>
              <a:rPr lang="zh-CN" altLang="en-US" sz="1800" dirty="0">
                <a:solidFill>
                  <a:srgbClr val="000000"/>
                </a:solidFill>
                <a:effectLst/>
                <a:latin typeface="仿宋" panose="02010609060101010101" pitchFamily="49" charset="-122"/>
                <a:ea typeface="仿宋" panose="02010609060101010101" pitchFamily="49" charset="-122"/>
              </a:rPr>
              <a:t>倍的收敛加速比。</a:t>
            </a:r>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 </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22</a:t>
            </a:fld>
            <a:endParaRPr lang="en-US" altLang="zh-CN"/>
          </a:p>
        </p:txBody>
      </p:sp>
    </p:spTree>
    <p:extLst>
      <p:ext uri="{BB962C8B-B14F-4D97-AF65-F5344CB8AC3E}">
        <p14:creationId xmlns:p14="http://schemas.microsoft.com/office/powerpoint/2010/main" val="9361244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sz="2800" b="1" dirty="0">
                <a:solidFill>
                  <a:srgbClr val="FF0000"/>
                </a:solidFill>
                <a:latin typeface="微软雅黑" panose="020B0503020204020204" pitchFamily="34" charset="-122"/>
                <a:ea typeface="微软雅黑" panose="020B0503020204020204" pitchFamily="34" charset="-122"/>
              </a:rPr>
              <a:t>在实验二中，我们验证</a:t>
            </a:r>
            <a:r>
              <a:rPr kumimoji="1" lang="zh-CN" altLang="en-US" sz="4400" dirty="0"/>
              <a:t>不同的层做个性化层时 </a:t>
            </a:r>
            <a:r>
              <a:rPr kumimoji="1" lang="en-US" altLang="zh-CN" sz="4400" dirty="0"/>
              <a:t>HFL-LA </a:t>
            </a:r>
            <a:r>
              <a:rPr kumimoji="1" lang="zh-CN" altLang="en-US" sz="4400" dirty="0"/>
              <a:t>算法的有效性，</a:t>
            </a:r>
            <a:r>
              <a:rPr lang="zh-CN" altLang="en-US" sz="2800" b="1" dirty="0">
                <a:solidFill>
                  <a:srgbClr val="FF0000"/>
                </a:solidFill>
                <a:latin typeface="微软雅黑" panose="020B0503020204020204" pitchFamily="34" charset="-122"/>
                <a:ea typeface="微软雅黑" panose="020B0503020204020204" pitchFamily="34" charset="-122"/>
              </a:rPr>
              <a:t>可以看出：最后一层网络做个性化层时精度最高，且其参数规模仅占全局模型的</a:t>
            </a:r>
            <a:r>
              <a:rPr lang="en-US" altLang="zh-CN" sz="2800" b="1" dirty="0">
                <a:solidFill>
                  <a:srgbClr val="FF0000"/>
                </a:solidFill>
                <a:latin typeface="微软雅黑" panose="020B0503020204020204" pitchFamily="34" charset="-122"/>
                <a:ea typeface="微软雅黑" panose="020B0503020204020204" pitchFamily="34" charset="-122"/>
              </a:rPr>
              <a:t>0.68%</a:t>
            </a:r>
            <a:r>
              <a:rPr lang="zh-CN" altLang="en-US" sz="2800" b="1" dirty="0">
                <a:solidFill>
                  <a:srgbClr val="FF0000"/>
                </a:solidFill>
                <a:latin typeface="微软雅黑" panose="020B0503020204020204" pitchFamily="34" charset="-122"/>
                <a:ea typeface="微软雅黑" panose="020B0503020204020204" pitchFamily="34" charset="-122"/>
              </a:rPr>
              <a:t>，</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在同步和异步更新设置下，从数据集可以看出，训练数据的标签分布异构性很强，因此使用更靠近标签的最后一层网络做局部模型来克服数据异构是比较合理的，</a:t>
            </a:r>
            <a:r>
              <a:rPr lang="en-US" altLang="zh-CN" sz="2800" b="1" dirty="0">
                <a:solidFill>
                  <a:srgbClr val="FF0000"/>
                </a:solidFill>
                <a:latin typeface="微软雅黑" panose="020B0503020204020204" pitchFamily="34" charset="-122"/>
                <a:ea typeface="微软雅黑" panose="020B0503020204020204" pitchFamily="34" charset="-122"/>
              </a:rPr>
              <a:t>】</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23</a:t>
            </a:fld>
            <a:endParaRPr lang="en-US" altLang="zh-CN"/>
          </a:p>
        </p:txBody>
      </p:sp>
    </p:spTree>
    <p:extLst>
      <p:ext uri="{BB962C8B-B14F-4D97-AF65-F5344CB8AC3E}">
        <p14:creationId xmlns:p14="http://schemas.microsoft.com/office/powerpoint/2010/main" val="29613492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a:solidFill>
                      <a:srgbClr val="FF0000"/>
                    </a:solidFill>
                    <a:latin typeface="微软雅黑" panose="020B0503020204020204" pitchFamily="34" charset="-122"/>
                    <a:ea typeface="微软雅黑" panose="020B0503020204020204" pitchFamily="34" charset="-122"/>
                  </a:rPr>
                  <a:t>在实验三中，我们验证了</a:t>
                </a:r>
                <a:r>
                  <a:rPr kumimoji="1" lang="zh-CN" altLang="en-US" dirty="0"/>
                  <a:t>模型异构时 </a:t>
                </a:r>
                <a:r>
                  <a:rPr kumimoji="1" lang="en-US" altLang="zh-CN" dirty="0"/>
                  <a:t>HFL-LA </a:t>
                </a:r>
                <a:r>
                  <a:rPr kumimoji="1" lang="zh-CN" altLang="en-US" dirty="0"/>
                  <a:t>算法的有效性</a:t>
                </a:r>
                <a:r>
                  <a:rPr kumimoji="1" lang="zh-CN" altLang="en-US" sz="2000" dirty="0"/>
                  <a:t>，</a:t>
                </a:r>
                <a:r>
                  <a:rPr lang="zh-CN" altLang="en-US" sz="1200" b="1" dirty="0">
                    <a:solidFill>
                      <a:srgbClr val="FF0000"/>
                    </a:solidFill>
                    <a:latin typeface="微软雅黑" panose="020B0503020204020204" pitchFamily="34" charset="-122"/>
                    <a:ea typeface="微软雅黑" panose="020B0503020204020204" pitchFamily="34" charset="-122"/>
                  </a:rPr>
                  <a:t>可以看出：</a:t>
                </a:r>
                <a:r>
                  <a:rPr lang="zh-CN" altLang="en-US" sz="1800" dirty="0">
                    <a:solidFill>
                      <a:srgbClr val="000000"/>
                    </a:solidFill>
                    <a:effectLst/>
                    <a:latin typeface="仿宋" panose="02010609060101010101" pitchFamily="49" charset="-122"/>
                    <a:ea typeface="仿宋" panose="02010609060101010101" pitchFamily="49" charset="-122"/>
                  </a:rPr>
                  <a:t>相较于 </a:t>
                </a:r>
                <a:r>
                  <a:rPr lang="en-US" altLang="zh-CN" sz="1800" dirty="0" err="1">
                    <a:solidFill>
                      <a:srgbClr val="000000"/>
                    </a:solidFill>
                    <a:effectLst/>
                    <a:latin typeface="Times New Roman" panose="02020603050405020304" pitchFamily="18" charset="0"/>
                  </a:rPr>
                  <a:t>FedMD</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算法不仅能实现 不同的客户端拥有不同的卷积神经网络架构，还能够保持很好的光刻热点检测性能。 </a:t>
                </a:r>
                <a:endParaRPr lang="en-US" altLang="zh-CN" sz="18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8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a:t>
                </a:r>
                <a:r>
                  <a:rPr kumimoji="1" lang="zh-CN" altLang="en-US" sz="2000" dirty="0"/>
                  <a:t>将</a:t>
                </a:r>
                <a:r>
                  <a:rPr kumimoji="1" lang="en-US" altLang="zh-CN" dirty="0"/>
                  <a:t>HFL-LA </a:t>
                </a:r>
                <a:r>
                  <a:rPr kumimoji="1" lang="zh-CN" altLang="en-US" dirty="0"/>
                  <a:t>算法与同样能实现模型异构的</a:t>
                </a:r>
                <a:r>
                  <a:rPr kumimoji="1" lang="en-US" altLang="zh-CN" dirty="0" err="1"/>
                  <a:t>FedMD</a:t>
                </a:r>
                <a:r>
                  <a:rPr kumimoji="1" lang="zh-CN" altLang="en-US" dirty="0"/>
                  <a:t>算法做了性能比较。针对</a:t>
                </a:r>
                <a:r>
                  <a:rPr lang="en-US" altLang="zh-CN" sz="1200" b="1" dirty="0">
                    <a:latin typeface="微软雅黑" panose="020B0503020204020204" pitchFamily="34" charset="-122"/>
                    <a:ea typeface="微软雅黑" panose="020B0503020204020204" pitchFamily="34" charset="-122"/>
                  </a:rPr>
                  <a:t>ICCAD</a:t>
                </a:r>
                <a:r>
                  <a:rPr lang="zh-CN" altLang="en-US" sz="1200" b="1" dirty="0">
                    <a:latin typeface="微软雅黑" panose="020B0503020204020204" pitchFamily="34" charset="-122"/>
                    <a:ea typeface="微软雅黑" panose="020B0503020204020204" pitchFamily="34" charset="-122"/>
                  </a:rPr>
                  <a:t>客户端使用</a:t>
                </a:r>
                <a:r>
                  <a:rPr lang="en-US" altLang="zh-CN" sz="1200" b="1" dirty="0">
                    <a:latin typeface="微软雅黑" panose="020B0503020204020204" pitchFamily="34" charset="-122"/>
                    <a:ea typeface="微软雅黑" panose="020B0503020204020204" pitchFamily="34" charset="-122"/>
                  </a:rPr>
                  <a:t>6</a:t>
                </a:r>
                <a:r>
                  <a:rPr lang="zh-CN" altLang="en-US" sz="1200" b="1" dirty="0">
                    <a:latin typeface="微软雅黑" panose="020B0503020204020204" pitchFamily="34" charset="-122"/>
                    <a:ea typeface="微软雅黑" panose="020B0503020204020204" pitchFamily="34" charset="-122"/>
                  </a:rPr>
                  <a:t>层卷积神经网络，</a:t>
                </a:r>
                <a:r>
                  <a:rPr lang="en-US" altLang="zh-CN" sz="1200" b="1" dirty="0">
                    <a:latin typeface="微软雅黑" panose="020B0503020204020204" pitchFamily="34" charset="-122"/>
                    <a:ea typeface="微软雅黑" panose="020B0503020204020204" pitchFamily="34" charset="-122"/>
                  </a:rPr>
                  <a:t>Industry</a:t>
                </a:r>
                <a:r>
                  <a:rPr lang="zh-CN" altLang="en-US" sz="1200" b="1" dirty="0">
                    <a:latin typeface="微软雅黑" panose="020B0503020204020204" pitchFamily="34" charset="-122"/>
                    <a:ea typeface="微软雅黑" panose="020B0503020204020204" pitchFamily="34" charset="-122"/>
                  </a:rPr>
                  <a:t>客户端使用了</a:t>
                </a:r>
                <a:r>
                  <a:rPr lang="en-US" altLang="zh-CN" sz="1200" b="1" dirty="0">
                    <a:latin typeface="微软雅黑" panose="020B0503020204020204" pitchFamily="34" charset="-122"/>
                    <a:ea typeface="微软雅黑" panose="020B0503020204020204" pitchFamily="34" charset="-122"/>
                  </a:rPr>
                  <a:t>7</a:t>
                </a:r>
                <a:r>
                  <a:rPr lang="zh-CN" altLang="en-US" sz="1200" b="1" dirty="0">
                    <a:latin typeface="微软雅黑" panose="020B0503020204020204" pitchFamily="34" charset="-122"/>
                    <a:ea typeface="微软雅黑" panose="020B0503020204020204" pitchFamily="34" charset="-122"/>
                  </a:rPr>
                  <a:t>层卷积神经网络，</a:t>
                </a:r>
                <a:r>
                  <a:rPr lang="zh-CN" altLang="en-US" sz="1200" b="1" dirty="0">
                    <a:solidFill>
                      <a:srgbClr val="FF0000"/>
                    </a:solidFill>
                    <a:latin typeface="微软雅黑" panose="020B0503020204020204" pitchFamily="34" charset="-122"/>
                    <a:ea typeface="微软雅黑" panose="020B0503020204020204" pitchFamily="34" charset="-122"/>
                  </a:rPr>
                  <a:t>在同步和异步更新设置下，</a:t>
                </a:r>
                <a:r>
                  <a:rPr lang="en-US" altLang="zh-CN" sz="1200" b="1" dirty="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24</a:t>
            </a:fld>
            <a:endParaRPr lang="en-US" altLang="zh-CN"/>
          </a:p>
        </p:txBody>
      </p:sp>
    </p:spTree>
    <p:extLst>
      <p:ext uri="{BB962C8B-B14F-4D97-AF65-F5344CB8AC3E}">
        <p14:creationId xmlns:p14="http://schemas.microsoft.com/office/powerpoint/2010/main" val="40840692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1" dirty="0">
                <a:solidFill>
                  <a:srgbClr val="FF0000"/>
                </a:solidFill>
                <a:latin typeface="微软雅黑" panose="020B0503020204020204" pitchFamily="34" charset="-122"/>
                <a:ea typeface="微软雅黑" panose="020B0503020204020204" pitchFamily="34" charset="-122"/>
              </a:rPr>
              <a:t>在实验四中，我们验证了</a:t>
            </a:r>
            <a:r>
              <a:rPr lang="zh-CN" altLang="en-US" sz="1800" dirty="0">
                <a:solidFill>
                  <a:srgbClr val="000000"/>
                </a:solidFill>
                <a:effectLst/>
                <a:latin typeface="仿宋" panose="02010609060101010101" pitchFamily="49" charset="-122"/>
                <a:ea typeface="仿宋" panose="02010609060101010101" pitchFamily="49" charset="-122"/>
              </a:rPr>
              <a:t>大规模客户端场景下 </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算法的有效性，可以发现，</a:t>
            </a:r>
            <a:r>
              <a:rPr lang="zh-CN" altLang="en-US" dirty="0"/>
              <a:t>随着客户端增多，本地客户端的数据量变得更少，</a:t>
            </a:r>
            <a:r>
              <a:rPr lang="en-US" altLang="zh-CN" sz="1800" dirty="0">
                <a:solidFill>
                  <a:srgbClr val="000000"/>
                </a:solidFill>
                <a:effectLst/>
                <a:latin typeface="Times New Roman" panose="02020603050405020304" pitchFamily="18" charset="0"/>
              </a:rPr>
              <a:t>Local learning </a:t>
            </a:r>
            <a:r>
              <a:rPr lang="zh-CN" altLang="en-US" sz="1800" dirty="0">
                <a:solidFill>
                  <a:srgbClr val="000000"/>
                </a:solidFill>
                <a:effectLst/>
                <a:latin typeface="仿宋" panose="02010609060101010101" pitchFamily="49" charset="-122"/>
                <a:ea typeface="仿宋" panose="02010609060101010101" pitchFamily="49" charset="-122"/>
              </a:rPr>
              <a:t>的性能也会随着训练数据的减少 而下降，</a:t>
            </a:r>
            <a:r>
              <a:rPr lang="zh-CN" altLang="en-US" dirty="0"/>
              <a:t>但我们的算法依旧能保持最优的精度，</a:t>
            </a:r>
            <a:r>
              <a:rPr lang="en-US" altLang="zh-CN" dirty="0"/>
              <a:t>【</a:t>
            </a:r>
            <a:r>
              <a:rPr lang="zh-CN" altLang="en-US" dirty="0"/>
              <a:t>能够学习到所有客户端的数据特征。</a:t>
            </a:r>
            <a:r>
              <a:rPr lang="en-US" altLang="zh-CN" dirty="0"/>
              <a:t>】</a:t>
            </a:r>
          </a:p>
          <a:p>
            <a:endParaRPr lang="en-US" altLang="zh-CN" dirty="0"/>
          </a:p>
          <a:p>
            <a:r>
              <a:rPr lang="en-US" altLang="zh-CN" dirty="0"/>
              <a:t>【</a:t>
            </a:r>
            <a:r>
              <a:rPr lang="zh-CN" altLang="en-US" sz="1200" dirty="0">
                <a:solidFill>
                  <a:srgbClr val="000000"/>
                </a:solidFill>
                <a:effectLst/>
                <a:latin typeface="仿宋" panose="02010609060101010101" pitchFamily="49" charset="-122"/>
                <a:ea typeface="仿宋" panose="02010609060101010101" pitchFamily="49" charset="-122"/>
              </a:rPr>
              <a:t>每 个数据集对应的客户端的数量设置为 </a:t>
            </a:r>
            <a:r>
              <a:rPr lang="en-US" altLang="zh-CN" sz="1200" dirty="0">
                <a:solidFill>
                  <a:srgbClr val="000000"/>
                </a:solidFill>
                <a:effectLst/>
                <a:latin typeface="Times New Roman" panose="02020603050405020304" pitchFamily="18" charset="0"/>
              </a:rPr>
              <a:t>10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15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20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25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30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40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50 </a:t>
            </a:r>
            <a:r>
              <a:rPr lang="zh-CN" altLang="en-US" sz="1200" dirty="0">
                <a:solidFill>
                  <a:srgbClr val="000000"/>
                </a:solidFill>
                <a:effectLst/>
                <a:latin typeface="仿宋" panose="02010609060101010101" pitchFamily="49" charset="-122"/>
                <a:ea typeface="仿宋" panose="02010609060101010101" pitchFamily="49" charset="-122"/>
              </a:rPr>
              <a:t>个、</a:t>
            </a:r>
            <a:r>
              <a:rPr lang="en-US" altLang="zh-CN" sz="1200" dirty="0">
                <a:solidFill>
                  <a:srgbClr val="000000"/>
                </a:solidFill>
                <a:effectLst/>
                <a:latin typeface="Times New Roman" panose="02020603050405020304" pitchFamily="18" charset="0"/>
              </a:rPr>
              <a:t>60 </a:t>
            </a:r>
            <a:r>
              <a:rPr lang="zh-CN" altLang="en-US" sz="1200" dirty="0">
                <a:solidFill>
                  <a:srgbClr val="000000"/>
                </a:solidFill>
                <a:effectLst/>
                <a:latin typeface="仿宋" panose="02010609060101010101" pitchFamily="49" charset="-122"/>
                <a:ea typeface="仿宋" panose="02010609060101010101" pitchFamily="49" charset="-122"/>
              </a:rPr>
              <a:t>个和 </a:t>
            </a:r>
            <a:r>
              <a:rPr lang="en-US" altLang="zh-CN" sz="1200" dirty="0">
                <a:solidFill>
                  <a:srgbClr val="000000"/>
                </a:solidFill>
                <a:effectLst/>
                <a:latin typeface="Times New Roman" panose="02020603050405020304" pitchFamily="18" charset="0"/>
              </a:rPr>
              <a:t>70 </a:t>
            </a:r>
            <a:r>
              <a:rPr lang="zh-CN" altLang="en-US" sz="1200" dirty="0">
                <a:solidFill>
                  <a:srgbClr val="000000"/>
                </a:solidFill>
                <a:effectLst/>
                <a:latin typeface="仿宋" panose="02010609060101010101" pitchFamily="49" charset="-122"/>
                <a:ea typeface="仿宋" panose="02010609060101010101" pitchFamily="49" charset="-122"/>
              </a:rPr>
              <a:t>个，将两个训练数据集分配给不同数量的客户端作为本地数据，</a:t>
            </a:r>
            <a:r>
              <a:rPr lang="en-US" altLang="zh-CN" sz="12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25</a:t>
            </a:fld>
            <a:endParaRPr lang="en-US" altLang="zh-CN"/>
          </a:p>
        </p:txBody>
      </p:sp>
    </p:spTree>
    <p:extLst>
      <p:ext uri="{BB962C8B-B14F-4D97-AF65-F5344CB8AC3E}">
        <p14:creationId xmlns:p14="http://schemas.microsoft.com/office/powerpoint/2010/main" val="5563105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在研究内容三，我们</a:t>
                </a:r>
                <a:r>
                  <a:rPr lang="zh-CN" altLang="zh-CN" sz="12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针对联邦学习架构下的隐私保护问题，</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提出了差分隐私和</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安全多方计算</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2</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种解决方案，</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其中差分隐私</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通过</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添加噪声</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来保护隐私</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隐私泄露</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与模型精度之间进行权衡</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安全多方计算对模型参数做安全运算</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隐私泄露</a:t>
                </a:r>
                <a:r>
                  <a:rPr lang="zh-CN" altLang="en-US"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与通信开销之间进行权衡</a:t>
                </a:r>
                <a:r>
                  <a:rPr lang="en-US" altLang="zh-CN" sz="12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26</a:t>
            </a:fld>
            <a:endParaRPr lang="en-US" altLang="zh-CN"/>
          </a:p>
        </p:txBody>
      </p:sp>
    </p:spTree>
    <p:extLst>
      <p:ext uri="{BB962C8B-B14F-4D97-AF65-F5344CB8AC3E}">
        <p14:creationId xmlns:p14="http://schemas.microsoft.com/office/powerpoint/2010/main" val="2062085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indent="457200" algn="just" defTabSz="685800" eaLnBrk="1"/>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接下来我阐述一下</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DLG</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攻击的原理，他是通过最小化梯度追踪误差来实现攻击的，</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其中，</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是一组虚拟输入数据和标签数据，攻击者将虚拟梯度和真实梯度的差值来作为损失函数来更新</a:t>
                </a:r>
                <a14:m>
                  <m:oMath xmlns:m="http://schemas.openxmlformats.org/officeDocument/2006/math">
                    <m:sSup>
                      <m:sSupPr>
                        <m:ctrlPr>
                          <a:rPr lang="zh-CN" altLang="zh-CN" sz="2800" i="1" smtClean="0">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𝑦</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，可以使得虚拟数据接近实际训练数据。</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将这些“虚拟数据”导入模型中，获得“虚拟梯度”</a:t>
                </a:r>
                <a14:m>
                  <m:oMath xmlns:m="http://schemas.openxmlformats.org/officeDocument/2006/math">
                    <m:r>
                      <m:rPr>
                        <m:sty m:val="p"/>
                      </m:rPr>
                      <a:rPr lang="en-US" altLang="zh-CN" sz="2800">
                        <a:latin typeface="Cambria Math" panose="02040503050406030204" pitchFamily="18" charset="0"/>
                      </a:rPr>
                      <m:t>∇</m:t>
                    </m:r>
                    <m:sSup>
                      <m:sSupPr>
                        <m:ctrlPr>
                          <a:rPr lang="zh-CN" altLang="zh-CN" sz="2800" i="1">
                            <a:latin typeface="Cambria Math" panose="02040503050406030204" pitchFamily="18" charset="0"/>
                          </a:rPr>
                        </m:ctrlPr>
                      </m:sSupPr>
                      <m:e>
                        <m:r>
                          <a:rPr lang="en-US" altLang="zh-CN" sz="2800" i="1">
                            <a:latin typeface="Cambria Math" panose="02040503050406030204" pitchFamily="18" charset="0"/>
                          </a:rPr>
                          <m:t>𝑊</m:t>
                        </m:r>
                      </m:e>
                      <m:sup>
                        <m:r>
                          <a:rPr lang="en-US" altLang="zh-CN" sz="2800" i="1">
                            <a:latin typeface="Cambria Math" panose="02040503050406030204" pitchFamily="18" charset="0"/>
                          </a:rPr>
                          <m:t>′</m:t>
                        </m:r>
                      </m:sup>
                    </m:sSup>
                  </m:oMath>
                </a14:m>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r>
                      <m:rPr>
                        <m:sty m:val="p"/>
                      </m:rPr>
                      <a:rPr lang="en-US" altLang="zh-CN" sz="2800">
                        <a:latin typeface="Cambria Math" panose="02040503050406030204" pitchFamily="18" charset="0"/>
                      </a:rPr>
                      <m:t>∇</m:t>
                    </m:r>
                    <m:r>
                      <a:rPr lang="en-US" altLang="zh-CN" sz="2800" b="0" i="1" smtClean="0">
                        <a:latin typeface="Cambria Math" panose="02040503050406030204" pitchFamily="18" charset="0"/>
                      </a:rPr>
                      <m:t>𝑊</m:t>
                    </m:r>
                  </m:oMath>
                </a14:m>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奈不拉</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是攻击者邻居客户端的梯度，</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a:t>
                </a:r>
              </a:p>
              <a:p>
                <a:pPr indent="457200" algn="just" defTabSz="685800" eaLnBrk="1"/>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 name="备注占位符 2"/>
              <p:cNvSpPr>
                <a:spLocks noGrp="1"/>
              </p:cNvSpPr>
              <p:nvPr>
                <p:ph type="body" idx="1"/>
              </p:nvPr>
            </p:nvSpPr>
            <p:spPr/>
            <p:txBody>
              <a:bodyPr/>
              <a:lstStyle/>
              <a:p>
                <a:pPr indent="457200" algn="just" defTabSz="685800" eaLnBrk="1"/>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接下来我阐述一下</a:t>
                </a:r>
                <a:r>
                  <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rPr>
                  <a:t>DLG</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攻击的原理，他是通过最小化梯度追踪误差来实现攻击的，</a:t>
                </a:r>
              </a:p>
              <a:p>
                <a:pPr indent="457200" algn="just" defTabSz="685800" eaLnBrk="1"/>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其中，</a:t>
                </a:r>
                <a:r>
                  <a:rPr lang="en-US" altLang="zh-CN" sz="2800" i="0">
                    <a:latin typeface="Cambria Math" panose="02040503050406030204" pitchFamily="18" charset="0"/>
                  </a:rPr>
                  <a:t>𝑥</a:t>
                </a:r>
                <a:r>
                  <a:rPr lang="zh-CN" altLang="zh-CN" sz="2800" i="0">
                    <a:latin typeface="Cambria Math" panose="02040503050406030204" pitchFamily="18" charset="0"/>
                  </a:rPr>
                  <a:t>^</a:t>
                </a:r>
                <a:r>
                  <a:rPr lang="en-US" altLang="zh-CN" sz="2800" i="0">
                    <a:latin typeface="Cambria Math" panose="02040503050406030204" pitchFamily="18" charset="0"/>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2800" i="0">
                    <a:latin typeface="Cambria Math" panose="02040503050406030204" pitchFamily="18" charset="0"/>
                  </a:rPr>
                  <a:t>𝑦</a:t>
                </a:r>
                <a:r>
                  <a:rPr lang="zh-CN" altLang="zh-CN" sz="2800" i="0">
                    <a:latin typeface="Cambria Math" panose="02040503050406030204" pitchFamily="18" charset="0"/>
                  </a:rPr>
                  <a:t>^</a:t>
                </a:r>
                <a:r>
                  <a:rPr lang="en-US" altLang="zh-CN" sz="2800" i="0">
                    <a:latin typeface="Cambria Math" panose="02040503050406030204" pitchFamily="18" charset="0"/>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是一组虚拟输入数据和标签数据，攻击者将这些“虚拟数据”导入模型中，获得“虚拟梯度”</a:t>
                </a:r>
                <a:r>
                  <a:rPr lang="en-US" altLang="zh-CN" sz="2800" i="0">
                    <a:latin typeface="Cambria Math" panose="02040503050406030204" pitchFamily="18" charset="0"/>
                  </a:rPr>
                  <a:t>∇𝑊</a:t>
                </a:r>
                <a:r>
                  <a:rPr lang="zh-CN" altLang="zh-CN" sz="2800" i="0">
                    <a:latin typeface="Cambria Math" panose="02040503050406030204" pitchFamily="18" charset="0"/>
                  </a:rPr>
                  <a:t>^</a:t>
                </a:r>
                <a:r>
                  <a:rPr lang="en-US" altLang="zh-CN" sz="2800" i="0">
                    <a:latin typeface="Cambria Math" panose="02040503050406030204" pitchFamily="18" charset="0"/>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800" i="0">
                    <a:latin typeface="Cambria Math" panose="02040503050406030204" pitchFamily="18" charset="0"/>
                  </a:rPr>
                  <a:t>∇</a:t>
                </a:r>
                <a:r>
                  <a:rPr lang="en-US" altLang="zh-CN" sz="2800" b="0" i="0">
                    <a:latin typeface="Cambria Math" panose="02040503050406030204" pitchFamily="18" charset="0"/>
                  </a:rPr>
                  <a:t>𝑊</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是攻击者邻居客户端的梯度，将虚拟梯度和真实梯度的差值来作为损失函数来更新</a:t>
                </a:r>
                <a:r>
                  <a:rPr lang="en-US" altLang="zh-CN" sz="2800" i="0">
                    <a:latin typeface="Cambria Math" panose="02040503050406030204" pitchFamily="18" charset="0"/>
                  </a:rPr>
                  <a:t>𝑥</a:t>
                </a:r>
                <a:r>
                  <a:rPr lang="zh-CN" altLang="zh-CN" sz="2800" i="0">
                    <a:latin typeface="Cambria Math" panose="02040503050406030204" pitchFamily="18" charset="0"/>
                  </a:rPr>
                  <a:t>^</a:t>
                </a:r>
                <a:r>
                  <a:rPr lang="en-US" altLang="zh-CN" sz="2800" i="0">
                    <a:latin typeface="Cambria Math" panose="02040503050406030204" pitchFamily="18" charset="0"/>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和</a:t>
                </a:r>
                <a:r>
                  <a:rPr lang="en-US" altLang="zh-CN" sz="2800" i="0">
                    <a:latin typeface="Cambria Math" panose="02040503050406030204" pitchFamily="18" charset="0"/>
                  </a:rPr>
                  <a:t>𝑦</a:t>
                </a:r>
                <a:r>
                  <a:rPr lang="zh-CN" altLang="zh-CN" sz="2800" i="0">
                    <a:latin typeface="Cambria Math" panose="02040503050406030204" pitchFamily="18" charset="0"/>
                  </a:rPr>
                  <a:t>^</a:t>
                </a:r>
                <a:r>
                  <a:rPr lang="en-US" altLang="zh-CN" sz="2800" i="0">
                    <a:latin typeface="Cambria Math" panose="02040503050406030204" pitchFamily="18" charset="0"/>
                  </a:rPr>
                  <a:t>′</a:t>
                </a:r>
                <a:r>
                  <a:rPr lang="zh-CN" altLang="en-US" sz="2800" dirty="0">
                    <a:solidFill>
                      <a:schemeClr val="tx1">
                        <a:lumMod val="75000"/>
                        <a:lumOff val="25000"/>
                      </a:schemeClr>
                    </a:solidFill>
                    <a:latin typeface="微软雅黑" panose="020B0503020204020204" pitchFamily="34" charset="-122"/>
                    <a:ea typeface="微软雅黑" panose="020B0503020204020204" pitchFamily="34" charset="-122"/>
                  </a:rPr>
                  <a:t>，可以使得虚拟数据接近实际训练数据。</a:t>
                </a:r>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a:p>
                <a:pPr indent="457200" algn="just" defTabSz="685800" eaLnBrk="1"/>
                <a:endParaRPr lang="en-US" altLang="zh-CN" sz="2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27</a:t>
            </a:fld>
            <a:endParaRPr lang="en-US" altLang="zh-CN"/>
          </a:p>
        </p:txBody>
      </p:sp>
    </p:spTree>
    <p:extLst>
      <p:ext uri="{BB962C8B-B14F-4D97-AF65-F5344CB8AC3E}">
        <p14:creationId xmlns:p14="http://schemas.microsoft.com/office/powerpoint/2010/main" val="21936564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接下来我阐述一下差分隐私和安全多方计算的实现方式：</a:t>
            </a:r>
            <a:r>
              <a:rPr lang="zh-CN" altLang="en-US" sz="1200" dirty="0">
                <a:solidFill>
                  <a:srgbClr val="000000"/>
                </a:solidFill>
                <a:effectLst/>
                <a:latin typeface="仿宋" panose="02010609060101010101" pitchFamily="49" charset="-122"/>
                <a:ea typeface="仿宋" panose="02010609060101010101" pitchFamily="49" charset="-122"/>
              </a:rPr>
              <a:t>传统的差分隐私方法是通过对真实数据添加固定噪声来保护客户端的数据隐私，传统的</a:t>
            </a:r>
            <a:r>
              <a:rPr lang="zh-CN" altLang="en-US" dirty="0"/>
              <a:t>安全多方计算方法是本地客户端使用一个随机数对模型做加法和减法，  </a:t>
            </a:r>
            <a:r>
              <a:rPr lang="zh-CN" altLang="en-US" sz="1200" dirty="0">
                <a:solidFill>
                  <a:srgbClr val="000000"/>
                </a:solidFill>
                <a:effectLst/>
                <a:latin typeface="仿宋" panose="02010609060101010101" pitchFamily="49" charset="-122"/>
                <a:ea typeface="仿宋" panose="02010609060101010101" pitchFamily="49" charset="-122"/>
              </a:rPr>
              <a:t>得到两个随机化后的模型参数，分别发送给两个服务器进行联邦学习聚合训练，</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通过调整隐私参数的大小来调整噪声的大小，</a:t>
            </a:r>
            <a:r>
              <a:rPr lang="en-US" altLang="zh-CN" sz="1200" dirty="0">
                <a:solidFill>
                  <a:srgbClr val="000000"/>
                </a:solidFill>
                <a:effectLst/>
                <a:latin typeface="仿宋" panose="02010609060101010101" pitchFamily="49" charset="-122"/>
                <a:ea typeface="仿宋" panose="02010609060101010101" pitchFamily="49" charset="-122"/>
              </a:rPr>
              <a:t>】</a:t>
            </a:r>
            <a:endParaRPr lang="en-US" altLang="zh-CN" dirty="0"/>
          </a:p>
          <a:p>
            <a:endParaRPr lang="en-US" altLang="zh-CN" dirty="0"/>
          </a:p>
          <a:p>
            <a:endParaRPr lang="en-US" altLang="zh-CN" dirty="0"/>
          </a:p>
          <a:p>
            <a:r>
              <a:rPr lang="en-US" altLang="zh-CN" dirty="0"/>
              <a:t>【</a:t>
            </a:r>
            <a:r>
              <a:rPr lang="zh-CN" altLang="en-US" dirty="0"/>
              <a:t>接下来我阐述一下差分隐私和安全多方计算的定义和实现方式：</a:t>
            </a:r>
            <a:endParaRPr lang="en-US" altLang="zh-CN" dirty="0"/>
          </a:p>
          <a:p>
            <a:r>
              <a:rPr lang="zh-CN" altLang="en-US" dirty="0"/>
              <a:t>差分隐私的定义是</a:t>
            </a:r>
            <a:r>
              <a:rPr lang="zh-CN" altLang="en-US" sz="1800" dirty="0">
                <a:solidFill>
                  <a:srgbClr val="000000"/>
                </a:solidFill>
                <a:effectLst/>
                <a:latin typeface="仿宋" panose="02010609060101010101" pitchFamily="49" charset="-122"/>
                <a:ea typeface="仿宋" panose="02010609060101010101" pitchFamily="49" charset="-122"/>
              </a:rPr>
              <a:t>给定一个随机函数 </a:t>
            </a:r>
            <a:r>
              <a:rPr lang="en-US" altLang="zh-CN" sz="1800" i="1" dirty="0">
                <a:solidFill>
                  <a:srgbClr val="000000"/>
                </a:solidFill>
                <a:effectLst/>
                <a:latin typeface="CMSY10"/>
              </a:rPr>
              <a:t>M</a:t>
            </a:r>
            <a:r>
              <a:rPr lang="zh-CN" altLang="en-US" sz="1800" dirty="0">
                <a:solidFill>
                  <a:srgbClr val="000000"/>
                </a:solidFill>
                <a:effectLst/>
                <a:latin typeface="仿宋" panose="02010609060101010101" pitchFamily="49" charset="-122"/>
                <a:ea typeface="仿宋" panose="02010609060101010101" pitchFamily="49" charset="-122"/>
              </a:rPr>
              <a:t>，该随机函数在两个临近数据集（ </a:t>
            </a:r>
            <a:r>
              <a:rPr lang="en-US" altLang="zh-CN" sz="1800" i="1" dirty="0">
                <a:solidFill>
                  <a:srgbClr val="000000"/>
                </a:solidFill>
                <a:effectLst/>
                <a:latin typeface="CMSY10"/>
              </a:rPr>
              <a:t>D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i="1" dirty="0">
                <a:solidFill>
                  <a:srgbClr val="000000"/>
                </a:solidFill>
                <a:effectLst/>
                <a:latin typeface="CMSY10"/>
              </a:rPr>
              <a:t>D</a:t>
            </a:r>
            <a:r>
              <a:rPr lang="en-US" altLang="zh-CN" sz="1800" i="1" dirty="0">
                <a:solidFill>
                  <a:srgbClr val="000000"/>
                </a:solidFill>
                <a:effectLst/>
                <a:latin typeface="CMSY6"/>
              </a:rPr>
              <a:t>′ </a:t>
            </a:r>
            <a:r>
              <a:rPr lang="zh-CN" altLang="en-US" sz="1800" dirty="0">
                <a:solidFill>
                  <a:srgbClr val="000000"/>
                </a:solidFill>
                <a:effectLst/>
                <a:latin typeface="仿宋" panose="02010609060101010101" pitchFamily="49" charset="-122"/>
                <a:ea typeface="仿宋" panose="02010609060101010101" pitchFamily="49" charset="-122"/>
              </a:rPr>
              <a:t>上 ）的输出在值域 </a:t>
            </a:r>
            <a:r>
              <a:rPr lang="en-US" altLang="zh-CN" sz="1800" i="1" dirty="0">
                <a:solidFill>
                  <a:srgbClr val="000000"/>
                </a:solidFill>
                <a:effectLst/>
                <a:latin typeface="CMSY10"/>
              </a:rPr>
              <a:t>S </a:t>
            </a:r>
            <a:r>
              <a:rPr lang="zh-CN" altLang="en-US" sz="1800" dirty="0">
                <a:solidFill>
                  <a:srgbClr val="000000"/>
                </a:solidFill>
                <a:effectLst/>
                <a:latin typeface="仿宋" panose="02010609060101010101" pitchFamily="49" charset="-122"/>
                <a:ea typeface="仿宋" panose="02010609060101010101" pitchFamily="49" charset="-122"/>
              </a:rPr>
              <a:t>的概率满足如下不等式：则称该随机函数 </a:t>
            </a:r>
            <a:r>
              <a:rPr lang="en-US" altLang="zh-CN" sz="1800" i="1" dirty="0">
                <a:solidFill>
                  <a:srgbClr val="000000"/>
                </a:solidFill>
                <a:effectLst/>
                <a:latin typeface="CMSY10"/>
              </a:rPr>
              <a:t>M </a:t>
            </a:r>
            <a:r>
              <a:rPr lang="zh-CN" altLang="en-US" sz="1800" dirty="0">
                <a:solidFill>
                  <a:srgbClr val="000000"/>
                </a:solidFill>
                <a:effectLst/>
                <a:latin typeface="仿宋" panose="02010609060101010101" pitchFamily="49" charset="-122"/>
                <a:ea typeface="仿宋" panose="02010609060101010101" pitchFamily="49" charset="-122"/>
              </a:rPr>
              <a:t>满足 </a:t>
            </a:r>
            <a:r>
              <a:rPr lang="en-US" altLang="zh-CN"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CMR12"/>
              </a:rPr>
              <a:t>(</a:t>
            </a:r>
            <a:r>
              <a:rPr lang="en-US" altLang="zh-CN" sz="1800" i="1" dirty="0">
                <a:solidFill>
                  <a:srgbClr val="000000"/>
                </a:solidFill>
                <a:effectLst/>
                <a:latin typeface="CMMI12"/>
              </a:rPr>
              <a:t>ϵ, δ</a:t>
            </a:r>
            <a:r>
              <a:rPr lang="en-US" altLang="zh-CN" sz="1800" dirty="0">
                <a:solidFill>
                  <a:srgbClr val="000000"/>
                </a:solidFill>
                <a:effectLst/>
                <a:latin typeface="CMR12"/>
              </a:rPr>
              <a:t>)</a:t>
            </a:r>
            <a:r>
              <a:rPr lang="zh-CN" altLang="en-US" sz="1800" dirty="0">
                <a:solidFill>
                  <a:srgbClr val="000000"/>
                </a:solidFill>
                <a:effectLst/>
                <a:latin typeface="CMR12"/>
              </a:rPr>
              <a:t>艾普西隆 德尔塔 </a:t>
            </a:r>
            <a:r>
              <a:rPr lang="en-US" altLang="zh-CN" sz="1800" dirty="0">
                <a:solidFill>
                  <a:srgbClr val="000000"/>
                </a:solidFill>
                <a:effectLst/>
                <a:latin typeface="CMR12"/>
              </a:rPr>
              <a:t> </a:t>
            </a:r>
            <a:r>
              <a:rPr lang="en-US" altLang="zh-CN" sz="1800" dirty="0">
                <a:solidFill>
                  <a:srgbClr val="000000"/>
                </a:solidFill>
                <a:effectLst/>
                <a:latin typeface="LMMono12-Regular"/>
              </a:rPr>
              <a:t>- 】</a:t>
            </a:r>
            <a:r>
              <a:rPr lang="zh-CN" altLang="en-US" sz="1800" dirty="0">
                <a:solidFill>
                  <a:srgbClr val="000000"/>
                </a:solidFill>
                <a:effectLst/>
                <a:latin typeface="仿宋" panose="02010609060101010101" pitchFamily="49" charset="-122"/>
                <a:ea typeface="仿宋" panose="02010609060101010101" pitchFamily="49" charset="-122"/>
              </a:rPr>
              <a:t>差分隐私，其中</a:t>
            </a:r>
            <a:r>
              <a:rPr lang="en-US" altLang="zh-CN" sz="1800" i="1" dirty="0">
                <a:solidFill>
                  <a:srgbClr val="000000"/>
                </a:solidFill>
                <a:effectLst/>
                <a:latin typeface="CMMI12"/>
              </a:rPr>
              <a:t>ϵ </a:t>
            </a:r>
            <a:r>
              <a:rPr lang="zh-CN" altLang="en-US" sz="1800" dirty="0">
                <a:solidFill>
                  <a:srgbClr val="000000"/>
                </a:solidFill>
                <a:effectLst/>
                <a:latin typeface="仿宋" panose="02010609060101010101" pitchFamily="49" charset="-122"/>
                <a:ea typeface="仿宋" panose="02010609060101010101" pitchFamily="49" charset="-122"/>
              </a:rPr>
              <a:t>是隐私参数，传统的差分隐私方法是通过对真实数据添加固定噪声来保护客户端的数据隐私，通过调整隐私参数的大小来调整噪声的大小，从公式可以看出，隐私参数越小，加入的噪声越大，隐私保护性也就越强，数据可用性越低。</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endParaRPr lang="zh-CN" altLang="en-US" sz="1800" dirty="0">
              <a:solidFill>
                <a:srgbClr val="000000"/>
              </a:solidFill>
              <a:effectLst/>
              <a:latin typeface="仿宋" panose="02010609060101010101" pitchFamily="49" charset="-122"/>
              <a:ea typeface="仿宋" panose="02010609060101010101" pitchFamily="49" charset="-122"/>
            </a:endParaRPr>
          </a:p>
          <a:p>
            <a:r>
              <a:rPr lang="en-US" altLang="zh-CN" dirty="0"/>
              <a:t>【</a:t>
            </a:r>
            <a:r>
              <a:rPr lang="zh-CN" altLang="en-US" dirty="0"/>
              <a:t>安全多方计算的定义是：</a:t>
            </a:r>
            <a:r>
              <a:rPr lang="zh-CN" altLang="en-US" sz="1800" dirty="0">
                <a:solidFill>
                  <a:srgbClr val="000000"/>
                </a:solidFill>
                <a:effectLst/>
                <a:latin typeface="仿宋" panose="02010609060101010101" pitchFamily="49" charset="-122"/>
                <a:ea typeface="仿宋" panose="02010609060101010101" pitchFamily="49" charset="-122"/>
              </a:rPr>
              <a:t>多个互不信任客户端协同参与计算的场景下，每个客户端只知道自己的数据信息，无法获取到其他客户端的输入和输出数据信息。 其在联邦学习框架中传统的实现方式是 每个客户端对模型参数进行随机化拆分，参数随机化拆分的具体实现是每个客户端先产生一个 随机数向量 </a:t>
            </a:r>
            <a:r>
              <a:rPr lang="en-US" altLang="zh-CN" sz="1800" i="1" dirty="0" err="1">
                <a:solidFill>
                  <a:srgbClr val="000000"/>
                </a:solidFill>
                <a:effectLst/>
                <a:latin typeface="CMMI12"/>
              </a:rPr>
              <a:t>ζ</a:t>
            </a:r>
            <a:r>
              <a:rPr lang="en-US" altLang="zh-CN" sz="1800" i="1" dirty="0" err="1">
                <a:solidFill>
                  <a:srgbClr val="000000"/>
                </a:solidFill>
                <a:effectLst/>
                <a:latin typeface="CMMI8"/>
              </a:rPr>
              <a:t>it</a:t>
            </a:r>
            <a:r>
              <a:rPr lang="en-US" altLang="zh-CN" sz="1800" i="1" dirty="0">
                <a:solidFill>
                  <a:srgbClr val="000000"/>
                </a:solidFill>
                <a:effectLst/>
                <a:latin typeface="CMMI8"/>
              </a:rPr>
              <a:t>【</a:t>
            </a:r>
            <a:r>
              <a:rPr lang="zh-CN" altLang="en-US" sz="2800" b="0" i="0" dirty="0">
                <a:solidFill>
                  <a:srgbClr val="333333"/>
                </a:solidFill>
                <a:effectLst/>
                <a:latin typeface="PingFang SC"/>
              </a:rPr>
              <a:t>泽塔 </a:t>
            </a:r>
            <a:r>
              <a:rPr lang="en-US" altLang="zh-CN" sz="2800" b="0" i="0" dirty="0">
                <a:solidFill>
                  <a:srgbClr val="333333"/>
                </a:solidFill>
                <a:effectLst/>
                <a:latin typeface="PingFang SC"/>
              </a:rPr>
              <a:t>】</a:t>
            </a:r>
            <a:r>
              <a:rPr lang="zh-CN" altLang="en-US" sz="1800" dirty="0">
                <a:solidFill>
                  <a:srgbClr val="000000"/>
                </a:solidFill>
                <a:effectLst/>
                <a:latin typeface="仿宋" panose="02010609060101010101" pitchFamily="49" charset="-122"/>
                <a:ea typeface="仿宋" panose="02010609060101010101" pitchFamily="49" charset="-122"/>
              </a:rPr>
              <a:t>，然后将该随机数向量分别对客户端的模型参数分别做加法和减法， 得到两个随机化后的模型参数，分别发送给两个服务器进行聚合，两个服务器聚合完成后再进行通信进行二次聚合得到最终的模型参数，最后将模型参数下发给每个客户端</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28</a:t>
            </a:fld>
            <a:endParaRPr lang="en-US" altLang="zh-CN"/>
          </a:p>
        </p:txBody>
      </p:sp>
    </p:spTree>
    <p:extLst>
      <p:ext uri="{BB962C8B-B14F-4D97-AF65-F5344CB8AC3E}">
        <p14:creationId xmlns:p14="http://schemas.microsoft.com/office/powerpoint/2010/main" val="4599755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下面是我们自己提出的 基于自适应隐私参数的差分隐私联邦学习，其具体实现方式是梯度加上一个自适应的噪声，该噪声的大小与梯度的大小成正比，</a:t>
            </a:r>
            <a:r>
              <a:rPr lang="en-US" altLang="zh-CN" dirty="0"/>
              <a:t>【</a:t>
            </a:r>
            <a:r>
              <a:rPr lang="zh-CN" altLang="en-US" dirty="0"/>
              <a:t>每次上传梯度前，根据梯度的大小来调整隐私参数的大小，</a:t>
            </a:r>
            <a:r>
              <a:rPr lang="en-US" altLang="zh-CN" dirty="0"/>
              <a:t>】【</a:t>
            </a:r>
            <a:r>
              <a:rPr lang="zh-CN" altLang="en-US" dirty="0"/>
              <a:t>梯度越小，隐私参数越大，加入的噪声也就越小，从而尽可能小的减少模型的性能损失。</a:t>
            </a:r>
            <a:r>
              <a:rPr lang="en-US" altLang="zh-CN" dirty="0"/>
              <a:t>】</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29</a:t>
            </a:fld>
            <a:endParaRPr lang="en-US" altLang="zh-CN"/>
          </a:p>
        </p:txBody>
      </p:sp>
    </p:spTree>
    <p:extLst>
      <p:ext uri="{BB962C8B-B14F-4D97-AF65-F5344CB8AC3E}">
        <p14:creationId xmlns:p14="http://schemas.microsoft.com/office/powerpoint/2010/main" val="8081034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接下来是我们提出的基于模型分块的安全多方计算联邦学习，其具体实现方式是 </a:t>
            </a:r>
            <a:r>
              <a:rPr lang="zh-CN" altLang="en-US" sz="1800" dirty="0">
                <a:solidFill>
                  <a:srgbClr val="000000"/>
                </a:solidFill>
                <a:effectLst/>
                <a:latin typeface="仿宋" panose="02010609060101010101" pitchFamily="49" charset="-122"/>
                <a:ea typeface="仿宋" panose="02010609060101010101" pitchFamily="49" charset="-122"/>
              </a:rPr>
              <a:t>客户端发送模型参数之前，会将模型参数进行 分块，分别将模型块发送给对应的服务器进行联邦学习聚合训练</a:t>
            </a:r>
            <a:endParaRPr lang="en-US" altLang="zh-CN" sz="1800" dirty="0">
              <a:solidFill>
                <a:srgbClr val="000000"/>
              </a:solidFill>
              <a:effectLst/>
              <a:latin typeface="仿宋" panose="02010609060101010101" pitchFamily="49" charset="-122"/>
              <a:ea typeface="仿宋" panose="02010609060101010101" pitchFamily="49" charset="-122"/>
            </a:endParaRPr>
          </a:p>
          <a:p>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分块方式如左图所示，对卷积神经网络进行编号并分块，然后将两个模型参数块分别发送给两个中心服务器 </a:t>
            </a:r>
            <a:r>
              <a:rPr lang="en-US" altLang="zh-CN" sz="1800" dirty="0">
                <a:solidFill>
                  <a:srgbClr val="000000"/>
                </a:solidFill>
                <a:effectLst/>
                <a:latin typeface="Times New Roman" panose="02020603050405020304" pitchFamily="18" charset="0"/>
              </a:rPr>
              <a:t>Server 1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dirty="0">
                <a:solidFill>
                  <a:srgbClr val="000000"/>
                </a:solidFill>
                <a:effectLst/>
                <a:latin typeface="Times New Roman" panose="02020603050405020304" pitchFamily="18" charset="0"/>
              </a:rPr>
              <a:t>Server 2</a:t>
            </a:r>
            <a:r>
              <a:rPr lang="zh-CN" altLang="en-US" sz="1800" dirty="0">
                <a:solidFill>
                  <a:srgbClr val="000000"/>
                </a:solidFill>
                <a:effectLst/>
                <a:latin typeface="Times New Roman" panose="02020603050405020304" pitchFamily="18" charset="0"/>
              </a:rPr>
              <a:t>进行联邦学习聚合，聚合完成后</a:t>
            </a:r>
            <a:r>
              <a:rPr lang="zh-CN" altLang="en-US" sz="1800" dirty="0">
                <a:solidFill>
                  <a:srgbClr val="000000"/>
                </a:solidFill>
                <a:effectLst/>
                <a:latin typeface="仿宋" panose="02010609060101010101" pitchFamily="49" charset="-122"/>
                <a:ea typeface="仿宋" panose="02010609060101010101" pitchFamily="49" charset="-122"/>
              </a:rPr>
              <a:t>，发给每个客户端，然后每个客 户端在本地组合模型参数块得到下一轮的模型参数，这种方式可以在保证模型性能的前提下保护联邦学习架构的客户 端数据隐私，并减少了单个中心服务器的计算量，加快了聚合速度。同时该框架有效避 </a:t>
            </a:r>
            <a:endParaRPr lang="zh-CN" altLang="en-US" sz="2800" dirty="0"/>
          </a:p>
          <a:p>
            <a:r>
              <a:rPr lang="zh-CN" altLang="en-US" sz="1800" dirty="0">
                <a:solidFill>
                  <a:srgbClr val="000000"/>
                </a:solidFill>
                <a:effectLst/>
                <a:latin typeface="仿宋" panose="02010609060101010101" pitchFamily="49" charset="-122"/>
                <a:ea typeface="仿宋" panose="02010609060101010101" pitchFamily="49" charset="-122"/>
              </a:rPr>
              <a:t>免了两个中心服务器串谋所带来的隐私泄露问题，在整个训练过程中，不需要两个中心 服务器进行通信聚合。</a:t>
            </a:r>
            <a:r>
              <a:rPr lang="en-US" altLang="zh-CN" sz="1800" dirty="0">
                <a:solidFill>
                  <a:srgbClr val="000000"/>
                </a:solidFill>
                <a:effectLst/>
                <a:latin typeface="仿宋" panose="02010609060101010101" pitchFamily="49" charset="-122"/>
                <a:ea typeface="仿宋" panose="02010609060101010101" pitchFamily="49" charset="-122"/>
              </a:rPr>
              <a:t>】</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30</a:t>
            </a:fld>
            <a:endParaRPr lang="en-US" altLang="zh-CN"/>
          </a:p>
        </p:txBody>
      </p:sp>
    </p:spTree>
    <p:extLst>
      <p:ext uri="{BB962C8B-B14F-4D97-AF65-F5344CB8AC3E}">
        <p14:creationId xmlns:p14="http://schemas.microsoft.com/office/powerpoint/2010/main" val="14692525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接下来是我们在</a:t>
                </a:r>
                <a:r>
                  <a:rPr lang="en-US" altLang="zh-CN" dirty="0" err="1"/>
                  <a:t>fedavg</a:t>
                </a:r>
                <a:r>
                  <a:rPr lang="zh-CN" altLang="en-US" dirty="0"/>
                  <a:t>上的实验结果，首先是相关差分隐私方法在隐私保护中的性能，</a:t>
                </a:r>
                <a:r>
                  <a:rPr lang="en-US" altLang="zh-CN" sz="1200" dirty="0">
                    <a:solidFill>
                      <a:srgbClr val="000000"/>
                    </a:solidFill>
                    <a:effectLst/>
                    <a:latin typeface="仿宋" panose="02010609060101010101" pitchFamily="49" charset="-122"/>
                    <a:ea typeface="仿宋" panose="02010609060101010101" pitchFamily="49" charset="-122"/>
                  </a:rPr>
                  <a:t>MSE</a:t>
                </a:r>
                <a:r>
                  <a:rPr lang="zh-CN" altLang="en-US" sz="1200" dirty="0">
                    <a:solidFill>
                      <a:srgbClr val="000000"/>
                    </a:solidFill>
                    <a:effectLst/>
                    <a:latin typeface="仿宋" panose="02010609060101010101" pitchFamily="49" charset="-122"/>
                    <a:ea typeface="仿宋" panose="02010609060101010101" pitchFamily="49" charset="-122"/>
                  </a:rPr>
                  <a:t>指标衡量了隐私保护方法对</a:t>
                </a:r>
                <a:r>
                  <a:rPr lang="en-US" altLang="zh-CN" sz="1200" dirty="0">
                    <a:solidFill>
                      <a:srgbClr val="000000"/>
                    </a:solidFill>
                    <a:effectLst/>
                    <a:latin typeface="仿宋" panose="02010609060101010101" pitchFamily="49" charset="-122"/>
                    <a:ea typeface="仿宋" panose="02010609060101010101" pitchFamily="49" charset="-122"/>
                  </a:rPr>
                  <a:t>DLG</a:t>
                </a:r>
                <a:r>
                  <a:rPr lang="zh-CN" altLang="en-US" sz="1200" dirty="0">
                    <a:solidFill>
                      <a:srgbClr val="000000"/>
                    </a:solidFill>
                    <a:effectLst/>
                    <a:latin typeface="仿宋" panose="02010609060101010101" pitchFamily="49" charset="-122"/>
                    <a:ea typeface="仿宋" panose="02010609060101010101" pitchFamily="49" charset="-122"/>
                  </a:rPr>
                  <a:t>攻击的防御程度，</a:t>
                </a:r>
                <a:r>
                  <a:rPr lang="en-US" altLang="zh-CN" sz="1200" dirty="0" err="1">
                    <a:solidFill>
                      <a:srgbClr val="000000"/>
                    </a:solidFill>
                    <a:effectLst/>
                    <a:latin typeface="仿宋" panose="02010609060101010101" pitchFamily="49" charset="-122"/>
                    <a:ea typeface="仿宋" panose="02010609060101010101" pitchFamily="49" charset="-122"/>
                  </a:rPr>
                  <a:t>mse</a:t>
                </a:r>
                <a:r>
                  <a:rPr lang="zh-CN" altLang="en-US" sz="1200" dirty="0">
                    <a:solidFill>
                      <a:srgbClr val="000000"/>
                    </a:solidFill>
                    <a:effectLst/>
                    <a:latin typeface="仿宋" panose="02010609060101010101" pitchFamily="49" charset="-122"/>
                    <a:ea typeface="仿宋" panose="02010609060101010101" pitchFamily="49" charset="-122"/>
                  </a:rPr>
                  <a:t>越大，隐私保护的效果也就越好。从实验结果</a:t>
                </a:r>
                <a:r>
                  <a:rPr lang="zh-CN" altLang="en-US" dirty="0"/>
                  <a:t>可以看出，</a:t>
                </a:r>
                <a:r>
                  <a:rPr lang="zh-CN" altLang="en-US" sz="1200" dirty="0">
                    <a:solidFill>
                      <a:srgbClr val="000000"/>
                    </a:solidFill>
                    <a:effectLst/>
                    <a:latin typeface="仿宋" panose="02010609060101010101" pitchFamily="49" charset="-122"/>
                    <a:ea typeface="仿宋" panose="02010609060101010101" pitchFamily="49" charset="-122"/>
                  </a:rPr>
                  <a:t>我们提出的</a:t>
                </a:r>
                <a:r>
                  <a:rPr lang="en-US" altLang="zh-CN" sz="1200" dirty="0">
                    <a:solidFill>
                      <a:srgbClr val="000000"/>
                    </a:solidFill>
                    <a:effectLst/>
                    <a:latin typeface="Times New Roman" panose="02020603050405020304" pitchFamily="18" charset="0"/>
                  </a:rPr>
                  <a:t>DPFL-APP {</a:t>
                </a:r>
                <a:r>
                  <a:rPr lang="zh-CN" altLang="en-US" sz="1200" dirty="0">
                    <a:solidFill>
                      <a:srgbClr val="000000"/>
                    </a:solidFill>
                    <a:effectLst/>
                    <a:latin typeface="Times New Roman" panose="02020603050405020304" pitchFamily="18" charset="0"/>
                  </a:rPr>
                  <a:t>自适应</a:t>
                </a:r>
                <a:r>
                  <a:rPr lang="en-US" altLang="zh-CN" sz="1200" dirty="0">
                    <a:solidFill>
                      <a:srgbClr val="000000"/>
                    </a:solidFill>
                    <a:effectLst/>
                    <a:latin typeface="Times New Roman" panose="02020603050405020304" pitchFamily="18" charset="0"/>
                  </a:rPr>
                  <a:t>}</a:t>
                </a:r>
                <a:r>
                  <a:rPr lang="zh-CN" altLang="en-US" sz="1200" dirty="0">
                    <a:solidFill>
                      <a:srgbClr val="000000"/>
                    </a:solidFill>
                    <a:effectLst/>
                    <a:latin typeface="仿宋" panose="02010609060101010101" pitchFamily="49" charset="-122"/>
                    <a:ea typeface="仿宋" panose="02010609060101010101" pitchFamily="49" charset="-122"/>
                  </a:rPr>
                  <a:t>算法能有效平衡模型精度和模型隐私安全。</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当不加噪声或者加入固定噪声时，模型精度或者模型隐私安全并不能得到保障，</a:t>
                </a:r>
                <a:r>
                  <a:rPr lang="en-US" altLang="zh-CN" sz="1200" dirty="0">
                    <a:solidFill>
                      <a:srgbClr val="000000"/>
                    </a:solidFill>
                    <a:effectLst/>
                    <a:latin typeface="仿宋" panose="02010609060101010101" pitchFamily="49" charset="-122"/>
                    <a:ea typeface="仿宋" panose="02010609060101010101" pitchFamily="49" charset="-122"/>
                  </a:rPr>
                  <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dirty="0">
                  <a:solidFill>
                    <a:srgbClr val="000000"/>
                  </a:solidFill>
                  <a:effectLst/>
                  <a:latin typeface="仿宋" panose="02010609060101010101" pitchFamily="49" charset="-122"/>
                  <a:ea typeface="仿宋" panose="02010609060101010101" pitchFamily="49"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dirty="0">
                    <a:solidFill>
                      <a:srgbClr val="000000"/>
                    </a:solidFill>
                    <a:effectLst/>
                    <a:latin typeface="仿宋" panose="02010609060101010101" pitchFamily="49" charset="-122"/>
                    <a:ea typeface="仿宋" panose="02010609060101010101" pitchFamily="49" charset="-122"/>
                  </a:rPr>
                  <a:t>【</a:t>
                </a:r>
                <a:r>
                  <a:rPr lang="en-US" altLang="zh-CN" sz="1200" dirty="0">
                    <a:solidFill>
                      <a:srgbClr val="000000"/>
                    </a:solidFill>
                    <a:effectLst/>
                    <a:latin typeface="Times New Roman" panose="02020603050405020304" pitchFamily="18" charset="0"/>
                  </a:rPr>
                  <a:t>DPFL-FPP </a:t>
                </a:r>
                <a:r>
                  <a:rPr lang="zh-CN" altLang="en-US" sz="1200" dirty="0">
                    <a:solidFill>
                      <a:srgbClr val="000000"/>
                    </a:solidFill>
                    <a:effectLst/>
                    <a:latin typeface="仿宋" panose="02010609060101010101" pitchFamily="49" charset="-122"/>
                    <a:ea typeface="仿宋" panose="02010609060101010101" pitchFamily="49" charset="-122"/>
                  </a:rPr>
                  <a:t>算法是加了</a:t>
                </a:r>
                <a:r>
                  <a:rPr lang="en-US" altLang="zh-CN" sz="1200" dirty="0">
                    <a:solidFill>
                      <a:srgbClr val="000000"/>
                    </a:solidFill>
                    <a:effectLst/>
                    <a:latin typeface="仿宋" panose="02010609060101010101" pitchFamily="49" charset="-122"/>
                    <a:ea typeface="仿宋" panose="02010609060101010101" pitchFamily="49" charset="-122"/>
                  </a:rPr>
                  <a:t>4</a:t>
                </a:r>
                <a:r>
                  <a:rPr lang="zh-CN" altLang="en-US" sz="1200" dirty="0">
                    <a:solidFill>
                      <a:srgbClr val="000000"/>
                    </a:solidFill>
                    <a:effectLst/>
                    <a:latin typeface="仿宋" panose="02010609060101010101" pitchFamily="49" charset="-122"/>
                    <a:ea typeface="仿宋" panose="02010609060101010101" pitchFamily="49" charset="-122"/>
                  </a:rPr>
                  <a:t>种固定噪声的差分隐私算法，</a:t>
                </a:r>
                <a:r>
                  <a:rPr lang="en-US" altLang="zh-CN" sz="1200" dirty="0">
                    <a:solidFill>
                      <a:srgbClr val="000000"/>
                    </a:solidFill>
                    <a:effectLst/>
                    <a:latin typeface="Times New Roman" panose="02020603050405020304" pitchFamily="18" charset="0"/>
                  </a:rPr>
                  <a:t>DPFL-APP </a:t>
                </a:r>
                <a:r>
                  <a:rPr lang="zh-CN" altLang="en-US" sz="1200" dirty="0">
                    <a:solidFill>
                      <a:srgbClr val="000000"/>
                    </a:solidFill>
                    <a:effectLst/>
                    <a:latin typeface="仿宋" panose="02010609060101010101" pitchFamily="49" charset="-122"/>
                    <a:ea typeface="仿宋" panose="02010609060101010101" pitchFamily="49" charset="-122"/>
                  </a:rPr>
                  <a:t>算法是</a:t>
                </a:r>
                <a:r>
                  <a:rPr lang="zh-CN" altLang="en-US" dirty="0"/>
                  <a:t>基于自适应隐私参数的差分隐私</a:t>
                </a:r>
                <a:r>
                  <a:rPr lang="zh-CN" altLang="en-US" sz="1200" dirty="0">
                    <a:solidFill>
                      <a:srgbClr val="000000"/>
                    </a:solidFill>
                    <a:effectLst/>
                    <a:latin typeface="仿宋" panose="02010609060101010101" pitchFamily="49" charset="-122"/>
                    <a:ea typeface="仿宋" panose="02010609060101010101" pitchFamily="49" charset="-122"/>
                  </a:rPr>
                  <a:t>联邦学习</a:t>
                </a:r>
                <a:r>
                  <a:rPr lang="zh-CN" altLang="en-US" dirty="0"/>
                  <a:t>算法，</a:t>
                </a:r>
                <a:r>
                  <a:rPr lang="zh-CN" altLang="en-US" sz="1200" dirty="0">
                    <a:solidFill>
                      <a:srgbClr val="000000"/>
                    </a:solidFill>
                    <a:effectLst/>
                    <a:latin typeface="仿宋" panose="02010609060101010101" pitchFamily="49" charset="-122"/>
                    <a:ea typeface="仿宋" panose="02010609060101010101" pitchFamily="49" charset="-122"/>
                  </a:rPr>
                  <a:t>“</a:t>
                </a:r>
                <a:r>
                  <a:rPr lang="en-US" altLang="zh-CN" sz="1200" dirty="0">
                    <a:solidFill>
                      <a:srgbClr val="000000"/>
                    </a:solidFill>
                    <a:effectLst/>
                    <a:latin typeface="Times New Roman" panose="02020603050405020304" pitchFamily="18" charset="0"/>
                  </a:rPr>
                  <a:t>Original</a:t>
                </a:r>
                <a:r>
                  <a:rPr lang="en-US" altLang="zh-CN" sz="1200" dirty="0">
                    <a:solidFill>
                      <a:srgbClr val="000000"/>
                    </a:solidFill>
                    <a:effectLst/>
                    <a:latin typeface="仿宋" panose="02010609060101010101" pitchFamily="49" charset="-122"/>
                    <a:ea typeface="仿宋" panose="02010609060101010101" pitchFamily="49" charset="-122"/>
                  </a:rPr>
                  <a:t>”</a:t>
                </a:r>
                <a:r>
                  <a:rPr lang="zh-CN" altLang="en-US" sz="1200" dirty="0">
                    <a:solidFill>
                      <a:srgbClr val="000000"/>
                    </a:solidFill>
                    <a:effectLst/>
                    <a:latin typeface="仿宋" panose="02010609060101010101" pitchFamily="49" charset="-122"/>
                    <a:ea typeface="仿宋" panose="02010609060101010101" pitchFamily="49" charset="-122"/>
                  </a:rPr>
                  <a:t>表示不加防御措施的联邦学习算法，</a:t>
                </a:r>
                <a:r>
                  <a:rPr lang="en-US" altLang="zh-CN" sz="1200" dirty="0">
                    <a:solidFill>
                      <a:srgbClr val="000000"/>
                    </a:solidFill>
                    <a:effectLst/>
                    <a:latin typeface="仿宋" panose="02010609060101010101" pitchFamily="49" charset="-122"/>
                    <a:ea typeface="仿宋" panose="02010609060101010101" pitchFamily="49" charset="-122"/>
                  </a:rPr>
                  <a:t>】</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实验 </a:t>
                </a:r>
                <a:r>
                  <a:rPr lang="en-US" altLang="zh-CN" sz="1800" dirty="0">
                    <a:solidFill>
                      <a:srgbClr val="000000"/>
                    </a:solidFill>
                    <a:effectLst/>
                    <a:latin typeface="Times New Roman" panose="02020603050405020304" pitchFamily="18" charset="0"/>
                  </a:rPr>
                  <a:t>1 </a:t>
                </a:r>
                <a:r>
                  <a:rPr lang="zh-CN" altLang="en-US" sz="1800" dirty="0">
                    <a:solidFill>
                      <a:srgbClr val="000000"/>
                    </a:solidFill>
                    <a:effectLst/>
                    <a:latin typeface="仿宋" panose="02010609060101010101" pitchFamily="49" charset="-122"/>
                    <a:ea typeface="仿宋" panose="02010609060101010101" pitchFamily="49" charset="-122"/>
                  </a:rPr>
                  <a:t>在 </a:t>
                </a:r>
                <a:r>
                  <a:rPr lang="zh-CN" altLang="en-US" sz="1800" dirty="0">
                    <a:solidFill>
                      <a:srgbClr val="000000"/>
                    </a:solidFill>
                    <a:effectLst/>
                    <a:latin typeface="Times New Roman" panose="02020603050405020304" pitchFamily="18" charset="0"/>
                  </a:rPr>
                  <a:t>两个</a:t>
                </a:r>
                <a:r>
                  <a:rPr lang="zh-CN" altLang="en-US" sz="1800" dirty="0">
                    <a:solidFill>
                      <a:srgbClr val="000000"/>
                    </a:solidFill>
                    <a:effectLst/>
                    <a:latin typeface="仿宋" panose="02010609060101010101" pitchFamily="49" charset="-122"/>
                    <a:ea typeface="仿宋" panose="02010609060101010101" pitchFamily="49" charset="-122"/>
                  </a:rPr>
                  <a:t>数据集上对 </a:t>
                </a:r>
                <a:r>
                  <a:rPr lang="en-US" altLang="zh-CN" sz="1800" dirty="0">
                    <a:solidFill>
                      <a:srgbClr val="000000"/>
                    </a:solidFill>
                    <a:effectLst/>
                    <a:latin typeface="Times New Roman" panose="02020603050405020304" pitchFamily="18" charset="0"/>
                  </a:rPr>
                  <a:t>DPFL-FPP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算法和不加防御措施的联邦学习算法进行了性能对比，</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zh-CN" altLang="en-US" sz="1800" dirty="0">
                    <a:solidFill>
                      <a:srgbClr val="000000"/>
                    </a:solidFill>
                    <a:effectLst/>
                    <a:latin typeface="仿宋" panose="02010609060101010101" pitchFamily="49" charset="-122"/>
                    <a:ea typeface="仿宋" panose="02010609060101010101" pitchFamily="49" charset="-122"/>
                  </a:rPr>
                  <a:t>其中 </a:t>
                </a:r>
                <a:r>
                  <a:rPr lang="en-US" altLang="zh-CN" sz="1800" dirty="0">
                    <a:solidFill>
                      <a:srgbClr val="000000"/>
                    </a:solidFill>
                    <a:effectLst/>
                    <a:latin typeface="Times New Roman" panose="02020603050405020304" pitchFamily="18" charset="0"/>
                  </a:rPr>
                  <a:t>DPFL-FPP </a:t>
                </a:r>
                <a:r>
                  <a:rPr lang="zh-CN" altLang="en-US" sz="1800" dirty="0">
                    <a:solidFill>
                      <a:srgbClr val="000000"/>
                    </a:solidFill>
                    <a:effectLst/>
                    <a:latin typeface="仿宋" panose="02010609060101010101" pitchFamily="49" charset="-122"/>
                    <a:ea typeface="仿宋" panose="02010609060101010101" pitchFamily="49" charset="-122"/>
                  </a:rPr>
                  <a:t>算法 是传统的差分隐私联邦学习算法，加入的是固定拉普 拉斯噪声，加入的噪声方差一共有四种，分别是 </a:t>
                </a:r>
                <a:r>
                  <a:rPr lang="en-US" altLang="zh-CN" sz="1800" dirty="0">
                    <a:solidFill>
                      <a:srgbClr val="000000"/>
                    </a:solidFill>
                    <a:effectLst/>
                    <a:latin typeface="Times New Roman" panose="02020603050405020304" pitchFamily="18" charset="0"/>
                  </a:rPr>
                  <a:t>0.1</a:t>
                </a:r>
                <a:r>
                  <a:rPr lang="zh-CN" altLang="en-US"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0.01</a:t>
                </a:r>
                <a:r>
                  <a:rPr lang="zh-CN" altLang="en-US"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0.001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dirty="0">
                    <a:solidFill>
                      <a:srgbClr val="000000"/>
                    </a:solidFill>
                    <a:effectLst/>
                    <a:latin typeface="Times New Roman" panose="02020603050405020304" pitchFamily="18" charset="0"/>
                  </a:rPr>
                  <a:t>0.0001     DPFL-APP </a:t>
                </a:r>
                <a:r>
                  <a:rPr lang="zh-CN" altLang="en-US" sz="1800" dirty="0">
                    <a:solidFill>
                      <a:srgbClr val="000000"/>
                    </a:solidFill>
                    <a:effectLst/>
                    <a:latin typeface="仿宋" panose="02010609060101010101" pitchFamily="49" charset="-122"/>
                    <a:ea typeface="仿宋" panose="02010609060101010101" pitchFamily="49" charset="-122"/>
                  </a:rPr>
                  <a:t>算法是</a:t>
                </a:r>
                <a:r>
                  <a:rPr lang="zh-CN" altLang="en-US" dirty="0"/>
                  <a:t>基于自适应隐私参数的差分隐私</a:t>
                </a:r>
                <a:r>
                  <a:rPr lang="zh-CN" altLang="en-US" sz="1200" dirty="0">
                    <a:solidFill>
                      <a:srgbClr val="000000"/>
                    </a:solidFill>
                    <a:effectLst/>
                    <a:latin typeface="仿宋" panose="02010609060101010101" pitchFamily="49" charset="-122"/>
                    <a:ea typeface="仿宋" panose="02010609060101010101" pitchFamily="49" charset="-122"/>
                  </a:rPr>
                  <a:t>联邦学习</a:t>
                </a:r>
                <a:r>
                  <a:rPr lang="zh-CN" altLang="en-US" dirty="0"/>
                  <a:t>算法，其</a:t>
                </a:r>
                <a:r>
                  <a:rPr lang="zh-CN" altLang="en-US" sz="1800" dirty="0">
                    <a:solidFill>
                      <a:srgbClr val="000000"/>
                    </a:solidFill>
                    <a:effectLst/>
                    <a:latin typeface="仿宋" panose="02010609060101010101" pitchFamily="49" charset="-122"/>
                    <a:ea typeface="仿宋" panose="02010609060101010101" pitchFamily="49" charset="-122"/>
                  </a:rPr>
                  <a:t>初始拉普拉斯噪声方差为 </a:t>
                </a:r>
                <a:r>
                  <a:rPr lang="en-US" altLang="zh-CN" sz="1800" dirty="0">
                    <a:solidFill>
                      <a:srgbClr val="000000"/>
                    </a:solidFill>
                    <a:effectLst/>
                    <a:latin typeface="Times New Roman" panose="02020603050405020304" pitchFamily="18" charset="0"/>
                  </a:rPr>
                  <a:t>0.1</a:t>
                </a:r>
                <a:r>
                  <a:rPr lang="zh-CN" altLang="en-US" sz="1800" dirty="0">
                    <a:solidFill>
                      <a:srgbClr val="000000"/>
                    </a:solidFill>
                    <a:effectLst/>
                    <a:latin typeface="仿宋" panose="02010609060101010101" pitchFamily="49" charset="-122"/>
                    <a:ea typeface="仿宋" panose="02010609060101010101" pitchFamily="49" charset="-122"/>
                  </a:rPr>
                  <a:t>。 “</a:t>
                </a:r>
                <a:r>
                  <a:rPr lang="en-US" altLang="zh-CN" sz="1800" dirty="0">
                    <a:solidFill>
                      <a:srgbClr val="000000"/>
                    </a:solidFill>
                    <a:effectLst/>
                    <a:latin typeface="Times New Roman" panose="02020603050405020304" pitchFamily="18" charset="0"/>
                  </a:rPr>
                  <a:t>Original</a:t>
                </a:r>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表示不加防御措施的联邦学习算法。 </a:t>
                </a:r>
                <a:r>
                  <a:rPr lang="en-US" altLang="zh-CN" sz="1800" dirty="0">
                    <a:solidFill>
                      <a:srgbClr val="000000"/>
                    </a:solidFill>
                    <a:effectLst/>
                    <a:latin typeface="仿宋" panose="02010609060101010101" pitchFamily="49" charset="-122"/>
                    <a:ea typeface="仿宋" panose="02010609060101010101" pitchFamily="49" charset="-122"/>
                  </a:rPr>
                  <a:t>MSE</a:t>
                </a:r>
                <a:r>
                  <a:rPr lang="zh-CN" altLang="en-US" sz="1800" dirty="0">
                    <a:solidFill>
                      <a:srgbClr val="000000"/>
                    </a:solidFill>
                    <a:effectLst/>
                    <a:latin typeface="仿宋" panose="02010609060101010101" pitchFamily="49" charset="-122"/>
                    <a:ea typeface="仿宋" panose="02010609060101010101" pitchFamily="49" charset="-122"/>
                  </a:rPr>
                  <a:t>指标衡量了隐私保护方法对</a:t>
                </a:r>
                <a:r>
                  <a:rPr lang="en-US" altLang="zh-CN" sz="1800" dirty="0">
                    <a:solidFill>
                      <a:srgbClr val="000000"/>
                    </a:solidFill>
                    <a:effectLst/>
                    <a:latin typeface="仿宋" panose="02010609060101010101" pitchFamily="49" charset="-122"/>
                    <a:ea typeface="仿宋" panose="02010609060101010101" pitchFamily="49" charset="-122"/>
                  </a:rPr>
                  <a:t>DLG</a:t>
                </a:r>
                <a:r>
                  <a:rPr lang="zh-CN" altLang="en-US" sz="1800" dirty="0">
                    <a:solidFill>
                      <a:srgbClr val="000000"/>
                    </a:solidFill>
                    <a:effectLst/>
                    <a:latin typeface="仿宋" panose="02010609060101010101" pitchFamily="49" charset="-122"/>
                    <a:ea typeface="仿宋" panose="02010609060101010101" pitchFamily="49" charset="-122"/>
                  </a:rPr>
                  <a:t>攻击的防御程度，</a:t>
                </a:r>
                <a:r>
                  <a:rPr lang="en-US" altLang="zh-CN" sz="1800" dirty="0" err="1">
                    <a:solidFill>
                      <a:srgbClr val="000000"/>
                    </a:solidFill>
                    <a:effectLst/>
                    <a:latin typeface="仿宋" panose="02010609060101010101" pitchFamily="49" charset="-122"/>
                    <a:ea typeface="仿宋" panose="02010609060101010101" pitchFamily="49" charset="-122"/>
                  </a:rPr>
                  <a:t>mse</a:t>
                </a:r>
                <a:r>
                  <a:rPr lang="zh-CN" altLang="en-US" sz="1800" dirty="0">
                    <a:solidFill>
                      <a:srgbClr val="000000"/>
                    </a:solidFill>
                    <a:effectLst/>
                    <a:latin typeface="仿宋" panose="02010609060101010101" pitchFamily="49" charset="-122"/>
                    <a:ea typeface="仿宋" panose="02010609060101010101" pitchFamily="49" charset="-122"/>
                  </a:rPr>
                  <a:t>越大，虚拟梯度和真实梯度的距离越远，隐私保护的效果也就越好。 可以看出，当不加噪声或者加入的固定噪声太小时，光刻热点数据的隐私安全并不能得到保障，加入的</a:t>
                </a:r>
                <a:r>
                  <a:rPr lang="zh-CN" altLang="en-US" sz="1200" dirty="0">
                    <a:solidFill>
                      <a:srgbClr val="000000"/>
                    </a:solidFill>
                    <a:effectLst/>
                    <a:latin typeface="仿宋" panose="02010609060101010101" pitchFamily="49" charset="-122"/>
                    <a:ea typeface="仿宋" panose="02010609060101010101" pitchFamily="49" charset="-122"/>
                  </a:rPr>
                  <a:t>固定噪声太大时，模型的精度又会受到影响，   </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算法在前期联邦学习训练时模型性能波动较大，但随着模型收敛，训练的梯度越来越小，</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算法加入的噪声也越来越小，其模型的性能有效提升，对模型准确率的不利 影响进一步下降，同时有效地保障了模型的隐私安全。</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31</a:t>
            </a:fld>
            <a:endParaRPr lang="en-US" altLang="zh-CN"/>
          </a:p>
        </p:txBody>
      </p:sp>
    </p:spTree>
    <p:extLst>
      <p:ext uri="{BB962C8B-B14F-4D97-AF65-F5344CB8AC3E}">
        <p14:creationId xmlns:p14="http://schemas.microsoft.com/office/powerpoint/2010/main" val="152887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800" dirty="0">
                <a:effectLst/>
                <a:latin typeface="宋体" panose="02010600030101010101" pitchFamily="2" charset="-122"/>
                <a:ea typeface="微软雅黑" panose="020B0503020204020204" pitchFamily="34" charset="-122"/>
                <a:cs typeface="宋体" panose="02010600030101010101" pitchFamily="2" charset="-122"/>
              </a:rPr>
              <a:t>首先呢是</a:t>
            </a:r>
            <a:r>
              <a:rPr kumimoji="1" lang="zh-CN" altLang="zh-CN" sz="1800" b="1" dirty="0">
                <a:solidFill>
                  <a:srgbClr val="C00000"/>
                </a:solidFill>
                <a:effectLst/>
                <a:latin typeface="宋体" panose="02010600030101010101" pitchFamily="2" charset="-122"/>
                <a:ea typeface="微软雅黑" panose="020B0503020204020204" pitchFamily="34" charset="-122"/>
                <a:cs typeface="Times New Roman" panose="02020603050405020304" pitchFamily="18" charset="0"/>
              </a:rPr>
              <a:t>研究背景与意义</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a:t>
            </a:fld>
            <a:endParaRPr lang="en-US" altLang="zh-CN"/>
          </a:p>
        </p:txBody>
      </p:sp>
    </p:spTree>
    <p:extLst>
      <p:ext uri="{BB962C8B-B14F-4D97-AF65-F5344CB8AC3E}">
        <p14:creationId xmlns:p14="http://schemas.microsoft.com/office/powerpoint/2010/main" val="42238848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b="1" dirty="0">
                    <a:latin typeface="微软雅黑" panose="020B0503020204020204" pitchFamily="34" charset="-122"/>
                    <a:ea typeface="微软雅黑" panose="020B0503020204020204" pitchFamily="34" charset="-122"/>
                  </a:rPr>
                  <a:t>不同差分隐私方法部署在 </a:t>
                </a:r>
                <a:r>
                  <a:rPr lang="en-US" altLang="zh-CN" sz="1200" b="1" dirty="0" err="1">
                    <a:latin typeface="微软雅黑" panose="020B0503020204020204" pitchFamily="34" charset="-122"/>
                    <a:ea typeface="微软雅黑" panose="020B0503020204020204" pitchFamily="34" charset="-122"/>
                  </a:rPr>
                  <a:t>FedProx</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和</a:t>
                </a:r>
                <a:r>
                  <a:rPr lang="en-US" altLang="zh-CN" sz="1200" dirty="0">
                    <a:solidFill>
                      <a:srgbClr val="000000"/>
                    </a:solidFill>
                    <a:effectLst/>
                    <a:latin typeface="Times New Roman" panose="02020603050405020304" pitchFamily="18" charset="0"/>
                  </a:rPr>
                  <a:t>HFL-LA </a:t>
                </a:r>
                <a:r>
                  <a:rPr lang="zh-CN" altLang="en-US" sz="1200" dirty="0">
                    <a:solidFill>
                      <a:srgbClr val="000000"/>
                    </a:solidFill>
                    <a:effectLst/>
                    <a:latin typeface="Times New Roman" panose="02020603050405020304" pitchFamily="18" charset="0"/>
                  </a:rPr>
                  <a:t>算法上的效果</a:t>
                </a:r>
                <a:r>
                  <a:rPr lang="zh-CN" altLang="en-US" sz="1200" b="1" dirty="0">
                    <a:latin typeface="微软雅黑" panose="020B0503020204020204" pitchFamily="34" charset="-122"/>
                    <a:ea typeface="微软雅黑" panose="020B0503020204020204" pitchFamily="34" charset="-122"/>
                  </a:rPr>
                  <a:t>和 </a:t>
                </a:r>
                <a:r>
                  <a:rPr lang="en-US" altLang="zh-CN" sz="1200" b="1" dirty="0" err="1">
                    <a:latin typeface="微软雅黑" panose="020B0503020204020204" pitchFamily="34" charset="-122"/>
                    <a:ea typeface="微软雅黑" panose="020B0503020204020204" pitchFamily="34" charset="-122"/>
                  </a:rPr>
                  <a:t>fedAVG</a:t>
                </a:r>
                <a:r>
                  <a:rPr lang="zh-CN" altLang="en-US" sz="1200" b="1" dirty="0">
                    <a:latin typeface="微软雅黑" panose="020B0503020204020204" pitchFamily="34" charset="-122"/>
                    <a:ea typeface="微软雅黑" panose="020B0503020204020204" pitchFamily="34" charset="-122"/>
                  </a:rPr>
                  <a:t>场景比较类似，可以得到相同的实验结论</a:t>
                </a:r>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endParaRPr lang="en-US" altLang="zh-CN" sz="1200" b="1" dirty="0">
                  <a:latin typeface="微软雅黑" panose="020B0503020204020204" pitchFamily="34" charset="-122"/>
                  <a:ea typeface="微软雅黑" panose="020B0503020204020204" pitchFamily="34" charset="-122"/>
                </a:endParaRPr>
              </a:p>
              <a:p>
                <a:r>
                  <a:rPr lang="en-US" altLang="zh-CN" sz="1200" b="1" dirty="0">
                    <a:latin typeface="微软雅黑" panose="020B0503020204020204" pitchFamily="34" charset="-122"/>
                    <a:ea typeface="微软雅黑" panose="020B0503020204020204" pitchFamily="34" charset="-122"/>
                  </a:rPr>
                  <a:t>【</a:t>
                </a:r>
                <a:r>
                  <a:rPr lang="zh-CN" altLang="en-US" sz="1200" b="1" dirty="0">
                    <a:latin typeface="微软雅黑" panose="020B0503020204020204" pitchFamily="34" charset="-122"/>
                    <a:ea typeface="微软雅黑" panose="020B0503020204020204" pitchFamily="34" charset="-122"/>
                  </a:rPr>
                  <a:t>不同差分隐私方法部署在 </a:t>
                </a:r>
                <a:r>
                  <a:rPr lang="en-US" altLang="zh-CN" sz="1200" b="1" dirty="0" err="1">
                    <a:latin typeface="微软雅黑" panose="020B0503020204020204" pitchFamily="34" charset="-122"/>
                    <a:ea typeface="微软雅黑" panose="020B0503020204020204" pitchFamily="34" charset="-122"/>
                  </a:rPr>
                  <a:t>FedProx</a:t>
                </a:r>
                <a:r>
                  <a:rPr lang="en-US" altLang="zh-CN" sz="1200" b="1" dirty="0">
                    <a:latin typeface="微软雅黑" panose="020B0503020204020204" pitchFamily="34" charset="-122"/>
                    <a:ea typeface="微软雅黑" panose="020B0503020204020204" pitchFamily="34" charset="-122"/>
                  </a:rPr>
                  <a:t> </a:t>
                </a:r>
                <a:r>
                  <a:rPr lang="zh-CN" altLang="en-US" sz="1200" b="1" dirty="0">
                    <a:latin typeface="微软雅黑" panose="020B0503020204020204" pitchFamily="34" charset="-122"/>
                    <a:ea typeface="微软雅黑" panose="020B0503020204020204" pitchFamily="34" charset="-122"/>
                  </a:rPr>
                  <a:t>中的性能对比 和 </a:t>
                </a:r>
                <a:r>
                  <a:rPr lang="en-US" altLang="zh-CN" sz="1200" b="1" dirty="0" err="1">
                    <a:latin typeface="微软雅黑" panose="020B0503020204020204" pitchFamily="34" charset="-122"/>
                    <a:ea typeface="微软雅黑" panose="020B0503020204020204" pitchFamily="34" charset="-122"/>
                  </a:rPr>
                  <a:t>fedAVG</a:t>
                </a:r>
                <a:r>
                  <a:rPr lang="zh-CN" altLang="en-US" sz="1200" b="1" dirty="0">
                    <a:latin typeface="微软雅黑" panose="020B0503020204020204" pitchFamily="34" charset="-122"/>
                    <a:ea typeface="微软雅黑" panose="020B0503020204020204" pitchFamily="34" charset="-122"/>
                  </a:rPr>
                  <a:t>场景下比较类似，</a:t>
                </a:r>
                <a:r>
                  <a:rPr lang="zh-CN" altLang="en-US" sz="1800" dirty="0">
                    <a:solidFill>
                      <a:srgbClr val="000000"/>
                    </a:solidFill>
                    <a:effectLst/>
                    <a:latin typeface="仿宋" panose="02010609060101010101" pitchFamily="49" charset="-122"/>
                    <a:ea typeface="仿宋" panose="02010609060101010101" pitchFamily="49" charset="-122"/>
                  </a:rPr>
                  <a:t>不同差分隐私方法部署在 </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Times New Roman" panose="02020603050405020304" pitchFamily="18" charset="0"/>
                  </a:rPr>
                  <a:t>算法</a:t>
                </a:r>
                <a:r>
                  <a:rPr lang="zh-CN" altLang="en-US" sz="1800" dirty="0">
                    <a:solidFill>
                      <a:srgbClr val="000000"/>
                    </a:solidFill>
                    <a:effectLst/>
                    <a:latin typeface="仿宋" panose="02010609060101010101" pitchFamily="49" charset="-122"/>
                    <a:ea typeface="仿宋" panose="02010609060101010101" pitchFamily="49" charset="-122"/>
                  </a:rPr>
                  <a:t>中的性能对比如下图 所示，可以看出，由于局部模型的作用，相较于 </a:t>
                </a:r>
                <a:r>
                  <a:rPr lang="en-US" altLang="zh-CN" sz="1800" dirty="0" err="1">
                    <a:solidFill>
                      <a:srgbClr val="000000"/>
                    </a:solidFill>
                    <a:effectLst/>
                    <a:latin typeface="Times New Roman" panose="02020603050405020304" pitchFamily="18" charset="0"/>
                  </a:rPr>
                  <a:t>FedAvg</a:t>
                </a:r>
                <a:r>
                  <a:rPr lang="en-US" altLang="zh-CN" sz="1800" dirty="0">
                    <a:solidFill>
                      <a:srgbClr val="000000"/>
                    </a:solidFill>
                    <a:effectLst/>
                    <a:latin typeface="Times New Roman" panose="02020603050405020304" pitchFamily="18" charset="0"/>
                  </a:rPr>
                  <a:t> </a:t>
                </a:r>
                <a:r>
                  <a:rPr lang="zh-CN" altLang="en-US" sz="1800" dirty="0">
                    <a:solidFill>
                      <a:srgbClr val="000000"/>
                    </a:solidFill>
                    <a:effectLst/>
                    <a:latin typeface="仿宋" panose="02010609060101010101" pitchFamily="49" charset="-122"/>
                    <a:ea typeface="仿宋" panose="02010609060101010101" pitchFamily="49" charset="-122"/>
                  </a:rPr>
                  <a:t>和 </a:t>
                </a:r>
                <a:r>
                  <a:rPr lang="en-US" altLang="zh-CN" sz="1800" dirty="0" err="1">
                    <a:solidFill>
                      <a:srgbClr val="000000"/>
                    </a:solidFill>
                    <a:effectLst/>
                    <a:latin typeface="Times New Roman" panose="02020603050405020304" pitchFamily="18" charset="0"/>
                  </a:rPr>
                  <a:t>FedProx</a:t>
                </a:r>
                <a:r>
                  <a:rPr lang="zh-CN" altLang="en-US"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对于噪声的影响有着一定的抗干扰 能力，当加入的噪声方差为 </a:t>
                </a:r>
                <a:r>
                  <a:rPr lang="en-US" altLang="zh-CN" sz="1800" dirty="0">
                    <a:solidFill>
                      <a:srgbClr val="000000"/>
                    </a:solidFill>
                    <a:effectLst/>
                    <a:latin typeface="Times New Roman" panose="02020603050405020304" pitchFamily="18" charset="0"/>
                  </a:rPr>
                  <a:t>0.01 </a:t>
                </a:r>
                <a:r>
                  <a:rPr lang="zh-CN" altLang="en-US" sz="1800" dirty="0">
                    <a:solidFill>
                      <a:srgbClr val="000000"/>
                    </a:solidFill>
                    <a:effectLst/>
                    <a:latin typeface="仿宋" panose="02010609060101010101" pitchFamily="49" charset="-122"/>
                    <a:ea typeface="仿宋" panose="02010609060101010101" pitchFamily="49" charset="-122"/>
                  </a:rPr>
                  <a:t>时，在两个数据集上模型的准确率仅下降了 </a:t>
                </a:r>
                <a:r>
                  <a:rPr lang="en-US" altLang="zh-CN" sz="1800" dirty="0">
                    <a:solidFill>
                      <a:srgbClr val="000000"/>
                    </a:solidFill>
                    <a:effectLst/>
                    <a:latin typeface="CMR12"/>
                  </a:rPr>
                  <a:t>8% </a:t>
                </a:r>
                <a:r>
                  <a:rPr lang="zh-CN" altLang="en-US" sz="1800" i="1" dirty="0">
                    <a:solidFill>
                      <a:srgbClr val="000000"/>
                    </a:solidFill>
                    <a:effectLst/>
                    <a:latin typeface="CMSY10"/>
                  </a:rPr>
                  <a:t>∼ </a:t>
                </a:r>
                <a:r>
                  <a:rPr lang="en-US" altLang="zh-CN" sz="1800" dirty="0">
                    <a:solidFill>
                      <a:srgbClr val="000000"/>
                    </a:solidFill>
                    <a:effectLst/>
                    <a:latin typeface="CMR12"/>
                  </a:rPr>
                  <a:t>10% </a:t>
                </a:r>
                <a:r>
                  <a:rPr lang="zh-CN" altLang="en-US" sz="1800" dirty="0">
                    <a:solidFill>
                      <a:srgbClr val="000000"/>
                    </a:solidFill>
                    <a:effectLst/>
                    <a:latin typeface="仿宋" panose="02010609060101010101" pitchFamily="49" charset="-122"/>
                    <a:ea typeface="仿宋" panose="02010609060101010101" pitchFamily="49" charset="-122"/>
                  </a:rPr>
                  <a:t>， 此时能保证模型的隐私安全；同时可以看出，</a:t>
                </a:r>
                <a:r>
                  <a:rPr lang="en-US" altLang="zh-CN" sz="1800" dirty="0">
                    <a:solidFill>
                      <a:srgbClr val="000000"/>
                    </a:solidFill>
                    <a:effectLst/>
                    <a:latin typeface="Times New Roman" panose="02020603050405020304" pitchFamily="18" charset="0"/>
                  </a:rPr>
                  <a:t>HFL-LA </a:t>
                </a:r>
                <a:r>
                  <a:rPr lang="zh-CN" altLang="en-US" sz="1800" dirty="0">
                    <a:solidFill>
                      <a:srgbClr val="000000"/>
                    </a:solidFill>
                    <a:effectLst/>
                    <a:latin typeface="仿宋" panose="02010609060101010101" pitchFamily="49" charset="-122"/>
                    <a:ea typeface="仿宋" panose="02010609060101010101" pitchFamily="49" charset="-122"/>
                  </a:rPr>
                  <a:t>能很好地兼容 </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 有效地抑制了前期训练时模型的性能剧烈波动，保障了模型的性能和隐私安全。</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sz="1200" b="1" dirty="0">
                  <a:latin typeface="微软雅黑" panose="020B0503020204020204" pitchFamily="34" charset="-122"/>
                  <a:ea typeface="微软雅黑" panose="020B0503020204020204" pitchFamily="34"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32</a:t>
            </a:fld>
            <a:endParaRPr lang="en-US" altLang="zh-CN"/>
          </a:p>
        </p:txBody>
      </p:sp>
    </p:spTree>
    <p:extLst>
      <p:ext uri="{BB962C8B-B14F-4D97-AF65-F5344CB8AC3E}">
        <p14:creationId xmlns:p14="http://schemas.microsoft.com/office/powerpoint/2010/main" val="4018184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接下来是实验二的实验结果，我们验证了相关安全多方计算方法在联邦学习隐私保护中的性能</a:t>
                </a:r>
                <a:r>
                  <a:rPr lang="zh-CN" altLang="en-US" sz="1800" dirty="0">
                    <a:solidFill>
                      <a:srgbClr val="000000"/>
                    </a:solidFill>
                    <a:effectLst/>
                    <a:latin typeface="仿宋" panose="02010609060101010101" pitchFamily="49" charset="-122"/>
                    <a:ea typeface="仿宋" panose="02010609060101010101" pitchFamily="49" charset="-122"/>
                  </a:rPr>
                  <a:t>。可以看出，</a:t>
                </a:r>
                <a:r>
                  <a:rPr lang="zh-CN" altLang="en-US" sz="1800" dirty="0">
                    <a:solidFill>
                      <a:srgbClr val="000000"/>
                    </a:solidFill>
                    <a:effectLst/>
                    <a:latin typeface="Times New Roman" panose="02020603050405020304" pitchFamily="18" charset="0"/>
                    <a:ea typeface="仿宋" panose="02010609060101010101" pitchFamily="49" charset="-122"/>
                  </a:rPr>
                  <a:t>我们提出的</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算法实现了和不加防御措施的联邦学习算法一致的模型准确率，同时有效地保障了模型的隐私安全</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Times New Roman" panose="02020603050405020304" pitchFamily="18" charset="0"/>
                  </a:rPr>
                  <a:t>【FL-PSA </a:t>
                </a:r>
                <a:r>
                  <a:rPr lang="zh-CN" altLang="en-US" sz="1800" dirty="0">
                    <a:solidFill>
                      <a:srgbClr val="000000"/>
                    </a:solidFill>
                    <a:effectLst/>
                    <a:latin typeface="仿宋" panose="02010609060101010101" pitchFamily="49" charset="-122"/>
                    <a:ea typeface="仿宋" panose="02010609060101010101" pitchFamily="49" charset="-122"/>
                  </a:rPr>
                  <a:t>算法是传统的安全多方计算联邦学习算法</a:t>
                </a:r>
                <a:r>
                  <a:rPr lang="zh-CN" altLang="en-US" sz="1800" dirty="0">
                    <a:solidFill>
                      <a:srgbClr val="000000"/>
                    </a:solidFill>
                    <a:effectLst/>
                    <a:latin typeface="Times New Roman" panose="02020603050405020304" pitchFamily="18" charset="0"/>
                  </a:rPr>
                  <a:t>，</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算法是基于模型分块的安全多方计算联邦学习算法，</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33</a:t>
            </a:fld>
            <a:endParaRPr lang="en-US" altLang="zh-CN"/>
          </a:p>
        </p:txBody>
      </p:sp>
    </p:spTree>
    <p:extLst>
      <p:ext uri="{BB962C8B-B14F-4D97-AF65-F5344CB8AC3E}">
        <p14:creationId xmlns:p14="http://schemas.microsoft.com/office/powerpoint/2010/main" val="13544235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800" dirty="0">
                    <a:solidFill>
                      <a:srgbClr val="000000"/>
                    </a:solidFill>
                    <a:effectLst/>
                    <a:latin typeface="仿宋" panose="02010609060101010101" pitchFamily="49" charset="-122"/>
                    <a:ea typeface="仿宋" panose="02010609060101010101" pitchFamily="49" charset="-122"/>
                  </a:rPr>
                  <a:t>接下通过数值实验来研究 </a:t>
                </a:r>
                <a:r>
                  <a:rPr lang="en-US" altLang="zh-CN" sz="1800" dirty="0">
                    <a:solidFill>
                      <a:srgbClr val="000000"/>
                    </a:solidFill>
                    <a:effectLst/>
                    <a:latin typeface="仿宋" panose="02010609060101010101" pitchFamily="49" charset="-122"/>
                    <a:ea typeface="仿宋" panose="02010609060101010101" pitchFamily="49" charset="-122"/>
                  </a:rPr>
                  <a:t>4</a:t>
                </a:r>
                <a:r>
                  <a:rPr lang="zh-CN" altLang="en-US" sz="1800" dirty="0">
                    <a:solidFill>
                      <a:srgbClr val="000000"/>
                    </a:solidFill>
                    <a:effectLst/>
                    <a:latin typeface="仿宋" panose="02010609060101010101" pitchFamily="49" charset="-122"/>
                    <a:ea typeface="仿宋" panose="02010609060101010101" pitchFamily="49" charset="-122"/>
                  </a:rPr>
                  <a:t>种算法在时间维度上的性能优劣。相关时间参数定义如下：</a:t>
                </a:r>
                <a:r>
                  <a:rPr lang="en-US" altLang="zh-CN" sz="1800" dirty="0">
                    <a:solidFill>
                      <a:srgbClr val="000000"/>
                    </a:solidFill>
                    <a:effectLst/>
                    <a:latin typeface="仿宋" panose="02010609060101010101" pitchFamily="49" charset="-122"/>
                    <a:ea typeface="仿宋" panose="02010609060101010101" pitchFamily="49" charset="-122"/>
                  </a:rPr>
                  <a:t>…   </a:t>
                </a:r>
                <a:r>
                  <a:rPr lang="zh-CN" altLang="en-US" sz="1800" dirty="0">
                    <a:solidFill>
                      <a:srgbClr val="000000"/>
                    </a:solidFill>
                    <a:effectLst/>
                    <a:latin typeface="仿宋" panose="02010609060101010101" pitchFamily="49" charset="-122"/>
                    <a:ea typeface="仿宋" panose="02010609060101010101" pitchFamily="49" charset="-122"/>
                  </a:rPr>
                  <a:t>从实验结果可以看出   </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算法花费的总时 间仅为 </a:t>
                </a:r>
                <a:r>
                  <a:rPr lang="en-US" altLang="zh-CN" sz="1800" dirty="0">
                    <a:solidFill>
                      <a:srgbClr val="000000"/>
                    </a:solidFill>
                    <a:effectLst/>
                    <a:latin typeface="Times New Roman" panose="02020603050405020304" pitchFamily="18" charset="0"/>
                  </a:rPr>
                  <a:t>67ms</a:t>
                </a:r>
                <a:r>
                  <a:rPr lang="zh-CN" altLang="en-US" sz="1800" dirty="0">
                    <a:solidFill>
                      <a:srgbClr val="000000"/>
                    </a:solidFill>
                    <a:effectLst/>
                    <a:latin typeface="仿宋" panose="02010609060101010101" pitchFamily="49" charset="-122"/>
                    <a:ea typeface="仿宋" panose="02010609060101010101" pitchFamily="49" charset="-122"/>
                  </a:rPr>
                  <a:t>，该算法将参数规模缩小到 一半，不会过多地增加通信开销，同时算法该极大地防止了服务器之间通信串谋所导致的隐私泄露问题，更好地保护了客户端的数据隐私并实现了很好的模型精度。</a:t>
                </a:r>
                <a:endParaRPr lang="en-US" altLang="zh-CN" sz="1800" dirty="0">
                  <a:solidFill>
                    <a:srgbClr val="000000"/>
                  </a:solidFill>
                  <a:effectLst/>
                  <a:latin typeface="仿宋" panose="02010609060101010101" pitchFamily="49" charset="-122"/>
                  <a:ea typeface="仿宋" panose="02010609060101010101" pitchFamily="49" charset="-122"/>
                </a:endParaRPr>
              </a:p>
              <a:p>
                <a:r>
                  <a:rPr lang="en-US" altLang="zh-CN" sz="1800" dirty="0">
                    <a:solidFill>
                      <a:srgbClr val="000000"/>
                    </a:solidFill>
                    <a:effectLst/>
                    <a:latin typeface="仿宋" panose="02010609060101010101" pitchFamily="49" charset="-122"/>
                    <a:ea typeface="仿宋" panose="02010609060101010101" pitchFamily="49" charset="-122"/>
                  </a:rPr>
                  <a:t>【</a:t>
                </a:r>
                <a:r>
                  <a:rPr lang="en-US" altLang="zh-CN" sz="1800" dirty="0">
                    <a:solidFill>
                      <a:srgbClr val="000000"/>
                    </a:solidFill>
                    <a:effectLst/>
                    <a:latin typeface="Times New Roman" panose="02020603050405020304" pitchFamily="18" charset="0"/>
                  </a:rPr>
                  <a:t>DPFL-FPP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DPFL-APP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Times New Roman" panose="02020603050405020304" pitchFamily="18" charset="0"/>
                  </a:rPr>
                  <a:t>FL-PSA </a:t>
                </a:r>
                <a:r>
                  <a:rPr lang="zh-CN" altLang="en-US" sz="1800" dirty="0">
                    <a:solidFill>
                      <a:srgbClr val="000000"/>
                    </a:solidFill>
                    <a:effectLst/>
                    <a:latin typeface="仿宋" panose="02010609060101010101" pitchFamily="49" charset="-122"/>
                    <a:ea typeface="仿宋" panose="02010609060101010101" pitchFamily="49" charset="-122"/>
                  </a:rPr>
                  <a:t>算法 和 </a:t>
                </a:r>
                <a:r>
                  <a:rPr lang="en-US" altLang="zh-CN" sz="1800" dirty="0">
                    <a:solidFill>
                      <a:srgbClr val="000000"/>
                    </a:solidFill>
                    <a:effectLst/>
                    <a:latin typeface="Times New Roman" panose="02020603050405020304" pitchFamily="18" charset="0"/>
                  </a:rPr>
                  <a:t>FL-MBA </a:t>
                </a:r>
                <a:r>
                  <a:rPr lang="zh-CN" altLang="en-US" sz="1800" dirty="0">
                    <a:solidFill>
                      <a:srgbClr val="000000"/>
                    </a:solidFill>
                    <a:effectLst/>
                    <a:latin typeface="仿宋" panose="02010609060101010101" pitchFamily="49" charset="-122"/>
                    <a:ea typeface="仿宋" panose="02010609060101010101" pitchFamily="49" charset="-122"/>
                  </a:rPr>
                  <a:t>算法</a:t>
                </a:r>
                <a:r>
                  <a:rPr lang="en-US" altLang="zh-CN" sz="1800" dirty="0">
                    <a:solidFill>
                      <a:srgbClr val="000000"/>
                    </a:solidFill>
                    <a:effectLst/>
                    <a:latin typeface="仿宋" panose="02010609060101010101" pitchFamily="49" charset="-122"/>
                    <a:ea typeface="仿宋" panose="02010609060101010101" pitchFamily="49" charset="-122"/>
                  </a:rPr>
                  <a:t>】</a:t>
                </a:r>
              </a:p>
              <a:p>
                <a:r>
                  <a:rPr lang="en-US" altLang="zh-CN" sz="1800" dirty="0">
                    <a:solidFill>
                      <a:srgbClr val="000000"/>
                    </a:solidFill>
                    <a:effectLst/>
                    <a:latin typeface="仿宋" panose="02010609060101010101" pitchFamily="49" charset="-122"/>
                    <a:ea typeface="仿宋" panose="02010609060101010101" pitchFamily="49" charset="-122"/>
                  </a:rPr>
                  <a:t>【</a:t>
                </a:r>
                <a:r>
                  <a:rPr lang="zh-CN" altLang="en-US" sz="1800" dirty="0">
                    <a:solidFill>
                      <a:srgbClr val="000000"/>
                    </a:solidFill>
                    <a:effectLst/>
                    <a:latin typeface="仿宋" panose="02010609060101010101" pitchFamily="49" charset="-122"/>
                    <a:ea typeface="仿宋" panose="02010609060101010101" pitchFamily="49" charset="-122"/>
                  </a:rPr>
                  <a:t>参数拆分使其产生了额外较小的计算开销，不允许两个中心服务器进行通信，</a:t>
                </a:r>
                <a:r>
                  <a:rPr lang="en-US" altLang="zh-CN" sz="1800" dirty="0">
                    <a:solidFill>
                      <a:srgbClr val="000000"/>
                    </a:solidFill>
                    <a:effectLst/>
                    <a:latin typeface="仿宋" panose="02010609060101010101" pitchFamily="49" charset="-122"/>
                    <a:ea typeface="仿宋" panose="02010609060101010101" pitchFamily="49" charset="-122"/>
                  </a:rPr>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34</a:t>
            </a:fld>
            <a:endParaRPr lang="en-US" altLang="zh-CN"/>
          </a:p>
        </p:txBody>
      </p:sp>
    </p:spTree>
    <p:extLst>
      <p:ext uri="{BB962C8B-B14F-4D97-AF65-F5344CB8AC3E}">
        <p14:creationId xmlns:p14="http://schemas.microsoft.com/office/powerpoint/2010/main" val="2576438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2800" kern="100" dirty="0">
                    <a:solidFill>
                      <a:prstClr val="black"/>
                    </a:solidFill>
                    <a:latin typeface="Arial" panose="020B0604020202020204" pitchFamily="34" charset="0"/>
                    <a:ea typeface="微软雅黑" panose="020B0503020204020204" pitchFamily="34" charset="-122"/>
                    <a:cs typeface="Times New Roman" panose="02020603050405020304" pitchFamily="18" charset="0"/>
                  </a:rPr>
                  <a:t> </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𝑚</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个参与客户端，每个客户端都有一个本地数据集</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𝐷</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cs typeface="Times New Roman" panose="02020603050405020304" pitchFamily="18" charset="0"/>
                  </a:rPr>
                  <a:t>〖</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𝑥</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𝑖^𝑘</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𝑦</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𝑖</a:t>
                </a:r>
                <a:r>
                  <a:rPr lang="en-US" altLang="zh-CN" sz="2800" i="0" kern="100" dirty="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微软雅黑" panose="020B0503020204020204" pitchFamily="34" charset="-122"/>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𝑖=1</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𝑁</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𝑘 </a:t>
                </a:r>
                <a:r>
                  <a:rPr lang="zh-CN" altLang="zh-CN" sz="2800" i="0" kern="100">
                    <a:solidFill>
                      <a:prstClr val="black"/>
                    </a:solidFill>
                    <a:latin typeface="Cambria Math" panose="02040503050406030204" pitchFamily="18" charset="0"/>
                    <a:ea typeface="等线" panose="02010600030101010101" pitchFamily="2" charset="-122"/>
                    <a:cs typeface="Times New Roman" panose="02020603050405020304" pitchFamily="18" charset="0"/>
                  </a:rPr>
                  <a:t>)</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，每个参与客户端独立地设计其自己的模型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来执行分类任务。模型</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可以具有不同的网络结构，协作训练来提高</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𝑓</a:t>
                </a:r>
                <a:r>
                  <a:rPr lang="zh-CN"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_</a:t>
                </a:r>
                <a:r>
                  <a:rPr lang="en-US" altLang="zh-CN" sz="2800" i="0" kern="10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𝑘</a:t>
                </a:r>
                <a:r>
                  <a:rPr lang="zh-CN" altLang="en-US" sz="2800"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的性能。</a:t>
                </a:r>
                <a:endParaRPr lang="zh-CN" altLang="en-US" dirty="0"/>
              </a:p>
            </p:txBody>
          </p:sp>
        </mc:Fallback>
      </mc:AlternateContent>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36</a:t>
            </a:fld>
            <a:endParaRPr lang="en-US" altLang="zh-CN"/>
          </a:p>
        </p:txBody>
      </p:sp>
    </p:spTree>
    <p:extLst>
      <p:ext uri="{BB962C8B-B14F-4D97-AF65-F5344CB8AC3E}">
        <p14:creationId xmlns:p14="http://schemas.microsoft.com/office/powerpoint/2010/main" val="3211856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37</a:t>
            </a:fld>
            <a:endParaRPr lang="en-US" altLang="zh-CN"/>
          </a:p>
        </p:txBody>
      </p:sp>
    </p:spTree>
    <p:extLst>
      <p:ext uri="{BB962C8B-B14F-4D97-AF65-F5344CB8AC3E}">
        <p14:creationId xmlns:p14="http://schemas.microsoft.com/office/powerpoint/2010/main" val="6723822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38</a:t>
            </a:fld>
            <a:endParaRPr lang="en-US" altLang="zh-CN"/>
          </a:p>
        </p:txBody>
      </p:sp>
    </p:spTree>
    <p:extLst>
      <p:ext uri="{BB962C8B-B14F-4D97-AF65-F5344CB8AC3E}">
        <p14:creationId xmlns:p14="http://schemas.microsoft.com/office/powerpoint/2010/main" val="33069844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39</a:t>
            </a:fld>
            <a:endParaRPr lang="en-US" altLang="zh-CN"/>
          </a:p>
        </p:txBody>
      </p:sp>
    </p:spTree>
    <p:extLst>
      <p:ext uri="{BB962C8B-B14F-4D97-AF65-F5344CB8AC3E}">
        <p14:creationId xmlns:p14="http://schemas.microsoft.com/office/powerpoint/2010/main" val="6246884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集成电路是信息时代的基石</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，是当前最前沿的研究领域，集成电路往往代表着最先进的制造工艺，</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在我国，集成电路有着非常好的研究前景，</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p>
          <a:p>
            <a:pPr eaLnBrk="0" fontAlgn="base" hangingPunct="0">
              <a:spcBef>
                <a:spcPts val="650"/>
              </a:spcBef>
            </a:pPr>
            <a:endPar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endParaRPr>
          </a:p>
          <a:p>
            <a:pPr eaLnBrk="0" fontAlgn="base" hangingPunct="0">
              <a:spcBef>
                <a:spcPts val="650"/>
              </a:spcBef>
            </a:pP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zh-CN" sz="1800" kern="1200" dirty="0">
                <a:solidFill>
                  <a:srgbClr val="000000"/>
                </a:solidFill>
                <a:effectLst/>
                <a:ea typeface="等线" panose="02010600030101010101" pitchFamily="2" charset="-122"/>
                <a:cs typeface="Times New Roman" panose="02020603050405020304" pitchFamily="18" charset="0"/>
              </a:rPr>
              <a:t>国家政策好，经济前景好，技术需求高，【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目前集成电路已经到达了纳米级的制造水平。</a:t>
            </a:r>
            <a:r>
              <a:rPr lang="zh-CN" altLang="zh-CN" sz="1800" kern="1200" dirty="0">
                <a:solidFill>
                  <a:srgbClr val="000000"/>
                </a:solidFill>
                <a:effectLst/>
                <a:ea typeface="等线" panose="02010600030101010101" pitchFamily="2" charset="-122"/>
                <a:cs typeface="Times New Roman" panose="02020603050405020304" pitchFamily="18" charset="0"/>
              </a:rPr>
              <a:t>首先是国家政策好，国务院提出我国芯片自给率要在</a:t>
            </a:r>
            <a:r>
              <a:rPr lang="en-US" altLang="zh-CN" sz="1800" kern="1200" dirty="0">
                <a:solidFill>
                  <a:srgbClr val="000000"/>
                </a:solidFill>
                <a:effectLst/>
                <a:ea typeface="等线" panose="02010600030101010101" pitchFamily="2" charset="-122"/>
                <a:cs typeface="Times New Roman" panose="02020603050405020304" pitchFamily="18" charset="0"/>
              </a:rPr>
              <a:t>2025</a:t>
            </a:r>
            <a:r>
              <a:rPr lang="zh-CN" altLang="zh-CN" sz="1800" kern="1200" dirty="0">
                <a:solidFill>
                  <a:srgbClr val="000000"/>
                </a:solidFill>
                <a:effectLst/>
                <a:ea typeface="等线" panose="02010600030101010101" pitchFamily="2" charset="-122"/>
                <a:cs typeface="Times New Roman" panose="02020603050405020304" pitchFamily="18" charset="0"/>
              </a:rPr>
              <a:t>年要达到</a:t>
            </a:r>
            <a:r>
              <a:rPr lang="en-US" altLang="zh-CN" sz="1800" kern="1200" dirty="0">
                <a:solidFill>
                  <a:srgbClr val="000000"/>
                </a:solidFill>
                <a:effectLst/>
                <a:ea typeface="等线" panose="02010600030101010101" pitchFamily="2" charset="-122"/>
                <a:cs typeface="Times New Roman" panose="02020603050405020304" pitchFamily="18" charset="0"/>
              </a:rPr>
              <a:t>70% </a:t>
            </a:r>
            <a:r>
              <a:rPr lang="zh-CN" altLang="zh-CN" sz="1800" kern="1200" dirty="0">
                <a:solidFill>
                  <a:srgbClr val="000000"/>
                </a:solidFill>
                <a:effectLst/>
                <a:ea typeface="等线" panose="02010600030101010101" pitchFamily="2" charset="-122"/>
                <a:cs typeface="Times New Roman" panose="02020603050405020304" pitchFamily="18" charset="0"/>
              </a:rPr>
              <a:t>。其次呢是经济前景好，我国从</a:t>
            </a:r>
            <a:r>
              <a:rPr lang="en-US" altLang="zh-CN" sz="1800" kern="1200" dirty="0">
                <a:solidFill>
                  <a:srgbClr val="000000"/>
                </a:solidFill>
                <a:effectLst/>
                <a:ea typeface="等线" panose="02010600030101010101" pitchFamily="2" charset="-122"/>
                <a:cs typeface="Times New Roman" panose="02020603050405020304" pitchFamily="18" charset="0"/>
              </a:rPr>
              <a:t>2018</a:t>
            </a:r>
            <a:r>
              <a:rPr lang="zh-CN" altLang="zh-CN" sz="1800" kern="1200" dirty="0">
                <a:solidFill>
                  <a:srgbClr val="000000"/>
                </a:solidFill>
                <a:effectLst/>
                <a:ea typeface="等线" panose="02010600030101010101" pitchFamily="2" charset="-122"/>
                <a:cs typeface="Times New Roman" panose="02020603050405020304" pitchFamily="18" charset="0"/>
              </a:rPr>
              <a:t>年开始芯片进口连续第三年保持在</a:t>
            </a:r>
            <a:r>
              <a:rPr lang="en-US" altLang="zh-CN" sz="1800" kern="1200" dirty="0">
                <a:solidFill>
                  <a:srgbClr val="000000"/>
                </a:solidFill>
                <a:effectLst/>
                <a:ea typeface="等线" panose="02010600030101010101" pitchFamily="2" charset="-122"/>
                <a:cs typeface="Times New Roman" panose="02020603050405020304" pitchFamily="18" charset="0"/>
              </a:rPr>
              <a:t>3000</a:t>
            </a:r>
            <a:r>
              <a:rPr lang="zh-CN" altLang="zh-CN" sz="1800" kern="1200" dirty="0">
                <a:solidFill>
                  <a:srgbClr val="000000"/>
                </a:solidFill>
                <a:effectLst/>
                <a:ea typeface="等线" panose="02010600030101010101" pitchFamily="2" charset="-122"/>
                <a:cs typeface="Times New Roman" panose="02020603050405020304" pitchFamily="18" charset="0"/>
              </a:rPr>
              <a:t>亿美元以上，有着非常大的进出口逆差。最后呢是技术需求高，未来</a:t>
            </a:r>
            <a:r>
              <a:rPr lang="en-US" altLang="zh-CN" sz="1800" kern="1200" dirty="0">
                <a:solidFill>
                  <a:srgbClr val="000000"/>
                </a:solidFill>
                <a:effectLst/>
                <a:ea typeface="等线" panose="02010600030101010101" pitchFamily="2" charset="-122"/>
                <a:cs typeface="Times New Roman" panose="02020603050405020304" pitchFamily="18" charset="0"/>
              </a:rPr>
              <a:t>10</a:t>
            </a:r>
            <a:r>
              <a:rPr lang="zh-CN" altLang="zh-CN" sz="1800" kern="1200" dirty="0">
                <a:solidFill>
                  <a:srgbClr val="000000"/>
                </a:solidFill>
                <a:effectLst/>
                <a:ea typeface="等线" panose="02010600030101010101" pitchFamily="2" charset="-122"/>
                <a:cs typeface="Times New Roman" panose="02020603050405020304" pitchFamily="18" charset="0"/>
              </a:rPr>
              <a:t>年，对芯片的研究大家有可能处于同一水平上，此时需要非常多的技术人才。】</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5"/>
          </p:nvPr>
        </p:nvSpPr>
        <p:spPr/>
        <p:txBody>
          <a:bodyPr/>
          <a:lstStyle/>
          <a:p>
            <a:pPr>
              <a:defRPr/>
            </a:pPr>
            <a:fld id="{5F948D12-5B45-471A-8A76-A34678A31677}" type="slidenum">
              <a:rPr lang="zh-CN" altLang="en-US" smtClean="0"/>
              <a:pPr>
                <a:defRPr/>
              </a:pPr>
              <a:t>4</a:t>
            </a:fld>
            <a:endParaRPr lang="en-US" altLang="zh-CN"/>
          </a:p>
        </p:txBody>
      </p:sp>
    </p:spTree>
    <p:extLst>
      <p:ext uri="{BB962C8B-B14F-4D97-AF65-F5344CB8AC3E}">
        <p14:creationId xmlns:p14="http://schemas.microsoft.com/office/powerpoint/2010/main" val="3856172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其中集成电路制造的一个关键环节</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是</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是集成电路版图中的短路、断路等区域。现有的</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检测技术有光刻仿真、模式识别和机器学习。其中</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检测是提高集成电路良品率的必要手段。</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5</a:t>
            </a:fld>
            <a:endParaRPr lang="en-US" altLang="zh-CN"/>
          </a:p>
        </p:txBody>
      </p:sp>
    </p:spTree>
    <p:extLst>
      <p:ext uri="{BB962C8B-B14F-4D97-AF65-F5344CB8AC3E}">
        <p14:creationId xmlns:p14="http://schemas.microsoft.com/office/powerpoint/2010/main" val="22213566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en-US" sz="1800" b="1"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b="1"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检测面临着三个</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主要的技术难题</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只讲重点</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检测有</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3</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个主要指标，</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准确率，召回率和误报率 </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r>
              <a:rPr lang="en-US" altLang="zh-CN" sz="18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Accuracy</a:t>
            </a:r>
            <a:r>
              <a:rPr lang="zh-CN" altLang="zh-CN" sz="18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：被正确检测的版图片段数量与所有版图片段数量的比值。</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TPR</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：被正确检测的</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占所有</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的比值</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FPR</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：被错误检测的非</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占所有非</a:t>
            </a:r>
            <a:r>
              <a:rPr lang="zh-CN" altLang="en-US"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的比值</a:t>
            </a:r>
            <a:r>
              <a:rPr lang="en-US" altLang="zh-CN" sz="1800" kern="1200"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6</a:t>
            </a:fld>
            <a:endParaRPr lang="en-US" altLang="zh-CN"/>
          </a:p>
        </p:txBody>
      </p:sp>
    </p:spTree>
    <p:extLst>
      <p:ext uri="{BB962C8B-B14F-4D97-AF65-F5344CB8AC3E}">
        <p14:creationId xmlns:p14="http://schemas.microsoft.com/office/powerpoint/2010/main" val="32641985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0" fontAlgn="base" hangingPunct="0">
              <a:spcBef>
                <a:spcPts val="650"/>
              </a:spcBef>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集成电路版图有着数据维度高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、特征表达复杂的特点。目前已有的集成电路版图特征提取技术是局部密度提取技术和同心圆采样技术，他们都有一个共同缺点：采样时多边形图案周围的空间信息容易被忽略</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其中做版图特征提取的动机是降低数据维度，提高检测准确率和检测效率。局部密度提取技术是将将版图片段转换为矢量特征表达，而同心圆采样技术是以同心圆的方式从版图片段中采样特征。</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8</a:t>
            </a:fld>
            <a:endParaRPr lang="en-US" altLang="zh-CN"/>
          </a:p>
        </p:txBody>
      </p:sp>
    </p:spTree>
    <p:extLst>
      <p:ext uri="{BB962C8B-B14F-4D97-AF65-F5344CB8AC3E}">
        <p14:creationId xmlns:p14="http://schemas.microsoft.com/office/powerpoint/2010/main" val="231602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30000"/>
              </a:spcBef>
              <a:spcAft>
                <a:spcPct val="0"/>
              </a:spcAft>
              <a:buClrTx/>
              <a:buSzTx/>
              <a:buFont typeface="+mj-lt"/>
              <a:buNone/>
              <a:tabLst/>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现有的主流</a:t>
            </a:r>
            <a:r>
              <a:rPr lang="zh-CN" altLang="en-US"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检测技术有</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，但模式匹配和机器学习都面临数据集体量小的问题。</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    </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深度学习在联邦学习方面的进展为解决</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检测数据集不足的问题提供了一个替代方案。也就是基于联邦学习的</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光刻热点</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检测</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它的优点是</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just">
              <a:lnSpc>
                <a:spcPct val="150000"/>
              </a:lnSpc>
              <a:buFont typeface="+mj-lt"/>
              <a:buNone/>
            </a:pPr>
            <a:endPar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9</a:t>
            </a:fld>
            <a:endParaRPr lang="en-US" altLang="zh-CN"/>
          </a:p>
        </p:txBody>
      </p:sp>
    </p:spTree>
    <p:extLst>
      <p:ext uri="{BB962C8B-B14F-4D97-AF65-F5344CB8AC3E}">
        <p14:creationId xmlns:p14="http://schemas.microsoft.com/office/powerpoint/2010/main" val="18257604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0" fontAlgn="base" latinLnBrk="0" hangingPunct="0">
              <a:lnSpc>
                <a:spcPct val="150000"/>
              </a:lnSpc>
              <a:spcBef>
                <a:spcPct val="30000"/>
              </a:spcBef>
              <a:spcAft>
                <a:spcPct val="0"/>
              </a:spcAft>
              <a:buClrTx/>
              <a:buSzTx/>
              <a:buFont typeface="+mj-lt"/>
              <a:buNone/>
              <a:tabLst/>
              <a:defRPr/>
            </a:pPr>
            <a:r>
              <a:rPr lang="zh-CN" altLang="zh-CN" sz="1800" b="1"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第三点是联邦学习架构下的隐私保护问题</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。目前已经有相关研究人员研究了来自梯度的泄露（也就是</a:t>
            </a:r>
            <a:r>
              <a:rPr lang="en-US"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DLG</a:t>
            </a:r>
            <a:r>
              <a:rPr lang="zh-CN" altLang="zh-CN" sz="1800" kern="1200" dirty="0">
                <a:solidFill>
                  <a:srgbClr val="000000"/>
                </a:solidFill>
                <a:effectLst/>
                <a:latin typeface="宋体" panose="02010600030101010101" pitchFamily="2" charset="-122"/>
                <a:ea typeface="宋体" panose="02010600030101010101" pitchFamily="2" charset="-122"/>
                <a:cs typeface="Times New Roman" panose="02020603050405020304" pitchFamily="18" charset="0"/>
              </a:rPr>
              <a:t>攻击）。它的具体表现在</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lvl="0" indent="0" algn="just">
              <a:lnSpc>
                <a:spcPct val="150000"/>
              </a:lnSpc>
              <a:buFont typeface="+mj-lt"/>
              <a:buNone/>
            </a:pPr>
            <a:endParaRPr lang="zh-CN" altLang="zh-CN" sz="1800" kern="100" dirty="0">
              <a:effectLst/>
              <a:latin typeface="Times New Roman" panose="02020603050405020304" pitchFamily="18" charset="0"/>
              <a:ea typeface="仿宋" panose="02010609060101010101" pitchFamily="49" charset="-122"/>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a:defRPr/>
            </a:pPr>
            <a:fld id="{5F948D12-5B45-471A-8A76-A34678A31677}" type="slidenum">
              <a:rPr lang="zh-CN" altLang="en-US" smtClean="0"/>
              <a:pPr>
                <a:defRPr/>
              </a:pPr>
              <a:t>10</a:t>
            </a:fld>
            <a:endParaRPr lang="en-US" altLang="zh-CN"/>
          </a:p>
        </p:txBody>
      </p:sp>
    </p:spTree>
    <p:extLst>
      <p:ext uri="{BB962C8B-B14F-4D97-AF65-F5344CB8AC3E}">
        <p14:creationId xmlns:p14="http://schemas.microsoft.com/office/powerpoint/2010/main" val="1772285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6386" name="Rectangle 2"/>
          <p:cNvSpPr>
            <a:spLocks noGrp="1" noChangeArrowheads="1"/>
          </p:cNvSpPr>
          <p:nvPr>
            <p:ph type="ctrTitle"/>
          </p:nvPr>
        </p:nvSpPr>
        <p:spPr>
          <a:xfrm>
            <a:off x="685800" y="1679700"/>
            <a:ext cx="7772400" cy="2127250"/>
          </a:xfrm>
        </p:spPr>
        <p:txBody>
          <a:bodyPr/>
          <a:lstStyle>
            <a:lvl1pPr algn="ctr">
              <a:defRPr sz="4602"/>
            </a:lvl1pPr>
          </a:lstStyle>
          <a:p>
            <a:r>
              <a:rPr lang="zh-CN" altLang="en-US" dirty="0"/>
              <a:t>单击此处编辑母版标题样式</a:t>
            </a:r>
            <a:endParaRPr lang="en-US" altLang="zh-CN" dirty="0"/>
          </a:p>
        </p:txBody>
      </p:sp>
      <p:sp>
        <p:nvSpPr>
          <p:cNvPr id="16387" name="Rectangle 3"/>
          <p:cNvSpPr>
            <a:spLocks noGrp="1" noChangeArrowheads="1"/>
          </p:cNvSpPr>
          <p:nvPr>
            <p:ph type="subTitle" idx="1"/>
          </p:nvPr>
        </p:nvSpPr>
        <p:spPr>
          <a:xfrm>
            <a:off x="1371600" y="3270250"/>
            <a:ext cx="6400800" cy="2209800"/>
          </a:xfrm>
        </p:spPr>
        <p:txBody>
          <a:bodyPr/>
          <a:lstStyle>
            <a:lvl1pPr marL="0" indent="0" algn="ctr">
              <a:buFont typeface="Wingdings" pitchFamily="2" charset="2"/>
              <a:buNone/>
              <a:defRPr sz="2556"/>
            </a:lvl1pPr>
          </a:lstStyle>
          <a:p>
            <a:r>
              <a:rPr lang="zh-CN" altLang="en-US"/>
              <a:t>单击此处编辑母版副标题样式</a:t>
            </a:r>
            <a:endParaRPr lang="en-US" altLang="zh-CN"/>
          </a:p>
        </p:txBody>
      </p:sp>
      <p:sp>
        <p:nvSpPr>
          <p:cNvPr id="6" name="Rectangle 4"/>
          <p:cNvSpPr>
            <a:spLocks noGrp="1" noChangeArrowheads="1"/>
          </p:cNvSpPr>
          <p:nvPr>
            <p:ph type="dt" sz="half" idx="10"/>
          </p:nvPr>
        </p:nvSpPr>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lvl1pPr>
          </a:lstStyle>
          <a:p>
            <a:pPr>
              <a:defRPr/>
            </a:pPr>
            <a:fld id="{AAACE9F9-2339-47EF-8410-3CC54A6493E2}" type="slidenum">
              <a:rPr lang="zh-CN" altLang="en-US"/>
              <a:pPr>
                <a:defRPr/>
              </a:pPr>
              <a:t>‹#›</a:t>
            </a:fld>
            <a:endParaRPr lang="en-US" altLang="zh-CN"/>
          </a:p>
        </p:txBody>
      </p:sp>
    </p:spTree>
    <p:extLst>
      <p:ext uri="{BB962C8B-B14F-4D97-AF65-F5344CB8AC3E}">
        <p14:creationId xmlns:p14="http://schemas.microsoft.com/office/powerpoint/2010/main" val="3802706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p:nvPr>
        </p:nvSpPr>
        <p:spPr>
          <a:xfrm>
            <a:off x="442647" y="107546"/>
            <a:ext cx="8229600" cy="936625"/>
          </a:xfrm>
        </p:spPr>
        <p:txBody>
          <a:bodyPr/>
          <a:lstStyle>
            <a:lvl1pPr algn="ctr">
              <a:defRPr/>
            </a:lvl1pPr>
          </a:lstStyle>
          <a:p>
            <a:r>
              <a:rPr lang="zh-CN" altLang="en-US" dirty="0"/>
              <a:t>单击此处编辑母版标题样式</a:t>
            </a:r>
          </a:p>
        </p:txBody>
      </p:sp>
      <p:sp>
        <p:nvSpPr>
          <p:cNvPr id="3" name="内容占位符 2"/>
          <p:cNvSpPr>
            <a:spLocks noGrp="1"/>
          </p:cNvSpPr>
          <p:nvPr>
            <p:ph idx="1"/>
          </p:nvPr>
        </p:nvSpPr>
        <p:spPr>
          <a:xfrm>
            <a:off x="457200" y="1268413"/>
            <a:ext cx="8229600" cy="84975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8" name="日期占位符 7"/>
          <p:cNvSpPr>
            <a:spLocks noGrp="1"/>
          </p:cNvSpPr>
          <p:nvPr>
            <p:ph type="dt" sz="half" idx="10"/>
          </p:nvPr>
        </p:nvSpPr>
        <p:spPr/>
        <p:txBody>
          <a:bodyPr/>
          <a:lstStyle/>
          <a:p>
            <a:pPr>
              <a:defRPr/>
            </a:pPr>
            <a:endParaRPr lang="en-US" altLang="zh-CN" dirty="0"/>
          </a:p>
        </p:txBody>
      </p:sp>
      <p:sp>
        <p:nvSpPr>
          <p:cNvPr id="9" name="页脚占位符 8"/>
          <p:cNvSpPr>
            <a:spLocks noGrp="1"/>
          </p:cNvSpPr>
          <p:nvPr>
            <p:ph type="ftr" sz="quarter" idx="11"/>
          </p:nvPr>
        </p:nvSpPr>
        <p:spPr/>
        <p:txBody>
          <a:bodyPr/>
          <a:lstStyle/>
          <a:p>
            <a:pPr>
              <a:defRPr/>
            </a:pPr>
            <a:endParaRPr lang="en-US" altLang="zh-CN" dirty="0"/>
          </a:p>
        </p:txBody>
      </p:sp>
      <p:sp>
        <p:nvSpPr>
          <p:cNvPr id="10" name="灯片编号占位符 9"/>
          <p:cNvSpPr>
            <a:spLocks noGrp="1"/>
          </p:cNvSpPr>
          <p:nvPr>
            <p:ph type="sldNum" sz="quarter" idx="12"/>
          </p:nvPr>
        </p:nvSpPr>
        <p:spPr/>
        <p:txBody>
          <a:bodyPr/>
          <a:lstStyle/>
          <a:p>
            <a:pPr>
              <a:defRPr/>
            </a:pPr>
            <a:fld id="{F0548F07-C921-477C-93AE-EE81E7406299}" type="slidenum">
              <a:rPr lang="zh-CN" altLang="en-US" smtClean="0"/>
              <a:pPr>
                <a:defRPr/>
              </a:pPr>
              <a:t>‹#›</a:t>
            </a:fld>
            <a:endParaRPr lang="en-US" altLang="zh-CN" dirty="0"/>
          </a:p>
        </p:txBody>
      </p:sp>
    </p:spTree>
    <p:extLst>
      <p:ext uri="{BB962C8B-B14F-4D97-AF65-F5344CB8AC3E}">
        <p14:creationId xmlns:p14="http://schemas.microsoft.com/office/powerpoint/2010/main" val="2215111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比赛母版">
    <p:spTree>
      <p:nvGrpSpPr>
        <p:cNvPr id="1" name=""/>
        <p:cNvGrpSpPr/>
        <p:nvPr/>
      </p:nvGrpSpPr>
      <p:grpSpPr>
        <a:xfrm>
          <a:off x="0" y="0"/>
          <a:ext cx="0" cy="0"/>
          <a:chOff x="0" y="0"/>
          <a:chExt cx="0" cy="0"/>
        </a:xfrm>
      </p:grpSpPr>
      <p:sp>
        <p:nvSpPr>
          <p:cNvPr id="7" name="标题 6"/>
          <p:cNvSpPr>
            <a:spLocks noGrp="1"/>
          </p:cNvSpPr>
          <p:nvPr>
            <p:ph type="title"/>
          </p:nvPr>
        </p:nvSpPr>
        <p:spPr>
          <a:xfrm>
            <a:off x="442647" y="107546"/>
            <a:ext cx="8229600" cy="936625"/>
          </a:xfrm>
        </p:spPr>
        <p:txBody>
          <a:bodyPr/>
          <a:lstStyle>
            <a:lvl1pPr algn="l">
              <a:defRPr sz="3200" b="1">
                <a:solidFill>
                  <a:srgbClr val="C00000"/>
                </a:solidFill>
                <a:latin typeface="微软雅黑" panose="020B0503020204020204" pitchFamily="34" charset="-122"/>
                <a:ea typeface="微软雅黑" panose="020B0503020204020204" pitchFamily="34" charset="-122"/>
              </a:defRPr>
            </a:lvl1pPr>
          </a:lstStyle>
          <a:p>
            <a:endParaRPr lang="zh-CN" altLang="en-US" dirty="0"/>
          </a:p>
        </p:txBody>
      </p:sp>
      <p:sp>
        <p:nvSpPr>
          <p:cNvPr id="3" name="内容占位符 2"/>
          <p:cNvSpPr>
            <a:spLocks noGrp="1"/>
          </p:cNvSpPr>
          <p:nvPr>
            <p:ph idx="1"/>
          </p:nvPr>
        </p:nvSpPr>
        <p:spPr>
          <a:xfrm>
            <a:off x="457201" y="1210358"/>
            <a:ext cx="8215047" cy="4877926"/>
          </a:xfrm>
        </p:spPr>
        <p:txBody>
          <a:bodyPr/>
          <a:lstStyle>
            <a:lvl1pPr>
              <a:lnSpc>
                <a:spcPct val="125000"/>
              </a:lnSpc>
              <a:spcBef>
                <a:spcPts val="383"/>
              </a:spcBef>
              <a:spcAft>
                <a:spcPts val="256"/>
              </a:spcAft>
              <a:defRPr sz="2000" b="1">
                <a:latin typeface="微软雅黑" panose="020B0503020204020204" pitchFamily="34" charset="-122"/>
                <a:ea typeface="微软雅黑" panose="020B0503020204020204" pitchFamily="34" charset="-122"/>
              </a:defRPr>
            </a:lvl1pPr>
            <a:lvl2pPr marL="631123" indent="-296082">
              <a:spcBef>
                <a:spcPts val="511"/>
              </a:spcBef>
              <a:spcAft>
                <a:spcPts val="511"/>
              </a:spcAft>
              <a:buClr>
                <a:srgbClr val="C00000"/>
              </a:buClr>
              <a:buFont typeface="Wingdings" panose="05000000000000000000" pitchFamily="2" charset="2"/>
              <a:buChar char="Ø"/>
              <a:defRPr sz="1800" b="1">
                <a:latin typeface="微软雅黑" panose="020B0503020204020204" pitchFamily="34" charset="-122"/>
                <a:ea typeface="微软雅黑" panose="020B0503020204020204" pitchFamily="34" charset="-122"/>
              </a:defRPr>
            </a:lvl2pPr>
            <a:lvl3pPr>
              <a:buClr>
                <a:srgbClr val="C00000"/>
              </a:buClr>
              <a:defRPr sz="1600" b="1">
                <a:latin typeface="Microsoft YaHei" charset="-122"/>
                <a:ea typeface="Microsoft YaHei" charset="-122"/>
                <a:cs typeface="Microsoft YaHei" charset="-122"/>
              </a:defRPr>
            </a:lvl3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8" name="日期占位符 7"/>
          <p:cNvSpPr>
            <a:spLocks noGrp="1"/>
          </p:cNvSpPr>
          <p:nvPr>
            <p:ph type="dt" sz="half" idx="10"/>
          </p:nvPr>
        </p:nvSpPr>
        <p:spPr/>
        <p:txBody>
          <a:bodyPr/>
          <a:lstStyle/>
          <a:p>
            <a:pPr>
              <a:defRPr/>
            </a:pPr>
            <a:endParaRPr lang="en-US" altLang="zh-CN" dirty="0"/>
          </a:p>
        </p:txBody>
      </p:sp>
      <p:sp>
        <p:nvSpPr>
          <p:cNvPr id="9" name="页脚占位符 8"/>
          <p:cNvSpPr>
            <a:spLocks noGrp="1"/>
          </p:cNvSpPr>
          <p:nvPr>
            <p:ph type="ftr" sz="quarter" idx="11"/>
          </p:nvPr>
        </p:nvSpPr>
        <p:spPr/>
        <p:txBody>
          <a:bodyPr/>
          <a:lstStyle/>
          <a:p>
            <a:pPr>
              <a:defRPr/>
            </a:pPr>
            <a:endParaRPr lang="en-US" altLang="zh-CN" dirty="0"/>
          </a:p>
        </p:txBody>
      </p:sp>
      <p:sp>
        <p:nvSpPr>
          <p:cNvPr id="10" name="灯片编号占位符 9"/>
          <p:cNvSpPr>
            <a:spLocks noGrp="1"/>
          </p:cNvSpPr>
          <p:nvPr>
            <p:ph type="sldNum" sz="quarter" idx="12"/>
          </p:nvPr>
        </p:nvSpPr>
        <p:spPr/>
        <p:txBody>
          <a:bodyPr/>
          <a:lstStyle/>
          <a:p>
            <a:pPr>
              <a:defRPr/>
            </a:pPr>
            <a:fld id="{F0548F07-C921-477C-93AE-EE81E7406299}" type="slidenum">
              <a:rPr lang="zh-CN" altLang="en-US" smtClean="0"/>
              <a:pPr>
                <a:defRPr/>
              </a:pPr>
              <a:t>‹#›</a:t>
            </a:fld>
            <a:endParaRPr lang="en-US" altLang="zh-CN" dirty="0"/>
          </a:p>
        </p:txBody>
      </p:sp>
      <p:pic>
        <p:nvPicPr>
          <p:cNvPr id="12" name="图片 11">
            <a:extLst>
              <a:ext uri="{FF2B5EF4-FFF2-40B4-BE49-F238E27FC236}">
                <a16:creationId xmlns:a16="http://schemas.microsoft.com/office/drawing/2014/main" id="{3FB59609-B2C9-430D-81DE-084BF6A0352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759476" y="152941"/>
            <a:ext cx="912771" cy="845833"/>
          </a:xfrm>
          <a:prstGeom prst="rect">
            <a:avLst/>
          </a:prstGeom>
        </p:spPr>
      </p:pic>
    </p:spTree>
    <p:extLst>
      <p:ext uri="{BB962C8B-B14F-4D97-AF65-F5344CB8AC3E}">
        <p14:creationId xmlns:p14="http://schemas.microsoft.com/office/powerpoint/2010/main" val="25828075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
        <p:nvSpPr>
          <p:cNvPr id="9" name="Line 8">
            <a:extLst>
              <a:ext uri="{FF2B5EF4-FFF2-40B4-BE49-F238E27FC236}">
                <a16:creationId xmlns:a16="http://schemas.microsoft.com/office/drawing/2014/main" id="{2C004BC6-0076-444D-AB50-5D1354E0DA89}"/>
              </a:ext>
            </a:extLst>
          </p:cNvPr>
          <p:cNvSpPr>
            <a:spLocks noChangeShapeType="1"/>
          </p:cNvSpPr>
          <p:nvPr userDrawn="1"/>
        </p:nvSpPr>
        <p:spPr bwMode="auto">
          <a:xfrm>
            <a:off x="533400" y="2883999"/>
            <a:ext cx="8077200" cy="0"/>
          </a:xfrm>
          <a:prstGeom prst="line">
            <a:avLst/>
          </a:prstGeom>
          <a:noFill/>
          <a:ln w="3810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723598784"/>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44453"/>
            <a:ext cx="822960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dirty="0"/>
              <a:t>单击此处编辑母版标题样式</a:t>
            </a:r>
            <a:endParaRPr lang="en-US" altLang="zh-CN" dirty="0"/>
          </a:p>
        </p:txBody>
      </p:sp>
      <p:sp>
        <p:nvSpPr>
          <p:cNvPr id="1027" name="Rectangle 3"/>
          <p:cNvSpPr>
            <a:spLocks noGrp="1" noChangeArrowheads="1"/>
          </p:cNvSpPr>
          <p:nvPr>
            <p:ph type="body" idx="1"/>
          </p:nvPr>
        </p:nvSpPr>
        <p:spPr bwMode="auto">
          <a:xfrm>
            <a:off x="457200" y="1268413"/>
            <a:ext cx="8229600" cy="486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endParaRPr lang="en-US" altLang="zh-CN" dirty="0"/>
          </a:p>
          <a:p>
            <a:pPr lvl="1"/>
            <a:r>
              <a:rPr lang="zh-CN" altLang="en-US" dirty="0"/>
              <a:t>第二级</a:t>
            </a:r>
            <a:endParaRPr lang="en-US" altLang="zh-CN" dirty="0"/>
          </a:p>
          <a:p>
            <a:pPr lvl="2"/>
            <a:r>
              <a:rPr lang="zh-CN" altLang="en-US" dirty="0"/>
              <a:t>第三级</a:t>
            </a:r>
            <a:endParaRPr lang="en-US" altLang="zh-CN" dirty="0"/>
          </a:p>
          <a:p>
            <a:pPr lvl="3"/>
            <a:r>
              <a:rPr lang="zh-CN" altLang="en-US" dirty="0"/>
              <a:t>第四级</a:t>
            </a:r>
            <a:endParaRPr lang="en-US" altLang="zh-CN" dirty="0"/>
          </a:p>
          <a:p>
            <a:pPr lvl="4"/>
            <a:r>
              <a:rPr lang="zh-CN" altLang="en-US" dirty="0"/>
              <a:t>第五级</a:t>
            </a:r>
            <a:endParaRPr lang="en-US" altLang="zh-CN" dirty="0"/>
          </a:p>
        </p:txBody>
      </p:sp>
      <p:sp>
        <p:nvSpPr>
          <p:cNvPr id="15364" name="Rectangle 4"/>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852">
                <a:latin typeface="Arial" pitchFamily="34" charset="0"/>
                <a:ea typeface="宋体" pitchFamily="2" charset="-122"/>
              </a:defRPr>
            </a:lvl1pPr>
          </a:lstStyle>
          <a:p>
            <a:pPr>
              <a:defRPr/>
            </a:pPr>
            <a:endParaRPr lang="en-US" altLang="zh-CN"/>
          </a:p>
        </p:txBody>
      </p:sp>
      <p:sp>
        <p:nvSpPr>
          <p:cNvPr id="15365"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852">
                <a:latin typeface="Arial" pitchFamily="34" charset="0"/>
                <a:ea typeface="宋体" pitchFamily="2" charset="-122"/>
              </a:defRPr>
            </a:lvl1pPr>
          </a:lstStyle>
          <a:p>
            <a:pPr>
              <a:defRPr/>
            </a:pPr>
            <a:endParaRPr lang="en-US" altLang="zh-CN" dirty="0"/>
          </a:p>
        </p:txBody>
      </p:sp>
      <p:sp>
        <p:nvSpPr>
          <p:cNvPr id="15366" name="Rectangle 6"/>
          <p:cNvSpPr>
            <a:spLocks noGrp="1" noChangeArrowheads="1"/>
          </p:cNvSpPr>
          <p:nvPr>
            <p:ph type="sldNum" sz="quarter" idx="4"/>
          </p:nvPr>
        </p:nvSpPr>
        <p:spPr bwMode="auto">
          <a:xfrm>
            <a:off x="6890238" y="624205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193" smtClean="0">
                <a:latin typeface="+mj-lt"/>
                <a:ea typeface="宋体" pitchFamily="2" charset="-122"/>
              </a:defRPr>
            </a:lvl1pPr>
          </a:lstStyle>
          <a:p>
            <a:pPr>
              <a:defRPr/>
            </a:pPr>
            <a:fld id="{F0548F07-C921-477C-93AE-EE81E7406299}" type="slidenum">
              <a:rPr lang="zh-CN" altLang="en-US"/>
              <a:pPr>
                <a:defRPr/>
              </a:pPr>
              <a:t>‹#›</a:t>
            </a:fld>
            <a:endParaRPr lang="en-US" altLang="zh-CN" dirty="0"/>
          </a:p>
        </p:txBody>
      </p:sp>
      <p:sp>
        <p:nvSpPr>
          <p:cNvPr id="1031" name="Line 8"/>
          <p:cNvSpPr>
            <a:spLocks noChangeShapeType="1"/>
          </p:cNvSpPr>
          <p:nvPr/>
        </p:nvSpPr>
        <p:spPr bwMode="auto">
          <a:xfrm>
            <a:off x="483577" y="1125538"/>
            <a:ext cx="8077200" cy="0"/>
          </a:xfrm>
          <a:prstGeom prst="line">
            <a:avLst/>
          </a:prstGeom>
          <a:noFill/>
          <a:ln w="3810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913" r:id="rId1"/>
    <p:sldLayoutId id="2147483902" r:id="rId2"/>
    <p:sldLayoutId id="2147483918" r:id="rId3"/>
    <p:sldLayoutId id="2147483919" r:id="rId4"/>
  </p:sldLayoutIdLst>
  <p:hf hdr="0" ftr="0" dt="0"/>
  <p:txStyles>
    <p:titleStyle>
      <a:lvl1pPr algn="l" rtl="0" eaLnBrk="0" fontAlgn="base" hangingPunct="0">
        <a:spcBef>
          <a:spcPct val="0"/>
        </a:spcBef>
        <a:spcAft>
          <a:spcPct val="0"/>
        </a:spcAft>
        <a:defRPr sz="3750">
          <a:solidFill>
            <a:schemeClr val="tx2"/>
          </a:solidFill>
          <a:latin typeface="+mj-lt"/>
          <a:ea typeface="+mj-ea"/>
          <a:cs typeface="+mj-cs"/>
        </a:defRPr>
      </a:lvl1pPr>
      <a:lvl2pPr algn="l" rtl="0" eaLnBrk="0" fontAlgn="base" hangingPunct="0">
        <a:spcBef>
          <a:spcPct val="0"/>
        </a:spcBef>
        <a:spcAft>
          <a:spcPct val="0"/>
        </a:spcAft>
        <a:defRPr sz="3750">
          <a:solidFill>
            <a:schemeClr val="tx2"/>
          </a:solidFill>
          <a:latin typeface="Times New Roman" pitchFamily="18" charset="0"/>
        </a:defRPr>
      </a:lvl2pPr>
      <a:lvl3pPr algn="l" rtl="0" eaLnBrk="0" fontAlgn="base" hangingPunct="0">
        <a:spcBef>
          <a:spcPct val="0"/>
        </a:spcBef>
        <a:spcAft>
          <a:spcPct val="0"/>
        </a:spcAft>
        <a:defRPr sz="3750">
          <a:solidFill>
            <a:schemeClr val="tx2"/>
          </a:solidFill>
          <a:latin typeface="Times New Roman" pitchFamily="18" charset="0"/>
        </a:defRPr>
      </a:lvl3pPr>
      <a:lvl4pPr algn="l" rtl="0" eaLnBrk="0" fontAlgn="base" hangingPunct="0">
        <a:spcBef>
          <a:spcPct val="0"/>
        </a:spcBef>
        <a:spcAft>
          <a:spcPct val="0"/>
        </a:spcAft>
        <a:defRPr sz="3750">
          <a:solidFill>
            <a:schemeClr val="tx2"/>
          </a:solidFill>
          <a:latin typeface="Times New Roman" pitchFamily="18" charset="0"/>
        </a:defRPr>
      </a:lvl4pPr>
      <a:lvl5pPr algn="l" rtl="0" eaLnBrk="0" fontAlgn="base" hangingPunct="0">
        <a:spcBef>
          <a:spcPct val="0"/>
        </a:spcBef>
        <a:spcAft>
          <a:spcPct val="0"/>
        </a:spcAft>
        <a:defRPr sz="3750">
          <a:solidFill>
            <a:schemeClr val="tx2"/>
          </a:solidFill>
          <a:latin typeface="Times New Roman" pitchFamily="18" charset="0"/>
        </a:defRPr>
      </a:lvl5pPr>
      <a:lvl6pPr marL="389582" algn="l" rtl="0" eaLnBrk="1" fontAlgn="base" hangingPunct="1">
        <a:spcBef>
          <a:spcPct val="0"/>
        </a:spcBef>
        <a:spcAft>
          <a:spcPct val="0"/>
        </a:spcAft>
        <a:defRPr sz="3750">
          <a:solidFill>
            <a:schemeClr val="tx2"/>
          </a:solidFill>
          <a:latin typeface="Times New Roman" pitchFamily="18" charset="0"/>
        </a:defRPr>
      </a:lvl6pPr>
      <a:lvl7pPr marL="779164" algn="l" rtl="0" eaLnBrk="1" fontAlgn="base" hangingPunct="1">
        <a:spcBef>
          <a:spcPct val="0"/>
        </a:spcBef>
        <a:spcAft>
          <a:spcPct val="0"/>
        </a:spcAft>
        <a:defRPr sz="3750">
          <a:solidFill>
            <a:schemeClr val="tx2"/>
          </a:solidFill>
          <a:latin typeface="Times New Roman" pitchFamily="18" charset="0"/>
        </a:defRPr>
      </a:lvl7pPr>
      <a:lvl8pPr marL="1168746" algn="l" rtl="0" eaLnBrk="1" fontAlgn="base" hangingPunct="1">
        <a:spcBef>
          <a:spcPct val="0"/>
        </a:spcBef>
        <a:spcAft>
          <a:spcPct val="0"/>
        </a:spcAft>
        <a:defRPr sz="3750">
          <a:solidFill>
            <a:schemeClr val="tx2"/>
          </a:solidFill>
          <a:latin typeface="Times New Roman" pitchFamily="18" charset="0"/>
        </a:defRPr>
      </a:lvl8pPr>
      <a:lvl9pPr marL="1558327" algn="l" rtl="0" eaLnBrk="1" fontAlgn="base" hangingPunct="1">
        <a:spcBef>
          <a:spcPct val="0"/>
        </a:spcBef>
        <a:spcAft>
          <a:spcPct val="0"/>
        </a:spcAft>
        <a:defRPr sz="3750">
          <a:solidFill>
            <a:schemeClr val="tx2"/>
          </a:solidFill>
          <a:latin typeface="Times New Roman" pitchFamily="18" charset="0"/>
        </a:defRPr>
      </a:lvl9pPr>
    </p:titleStyle>
    <p:bodyStyle>
      <a:lvl1pPr marL="292186" indent="-292186" algn="l" rtl="0" eaLnBrk="0" fontAlgn="base" hangingPunct="0">
        <a:spcBef>
          <a:spcPct val="20000"/>
        </a:spcBef>
        <a:spcAft>
          <a:spcPct val="0"/>
        </a:spcAft>
        <a:buClr>
          <a:srgbClr val="C00000"/>
        </a:buClr>
        <a:buSzPct val="85000"/>
        <a:buFont typeface="Wingdings" pitchFamily="2" charset="2"/>
        <a:buChar char="p"/>
        <a:defRPr sz="2386">
          <a:solidFill>
            <a:schemeClr val="tx1"/>
          </a:solidFill>
          <a:latin typeface="+mn-lt"/>
          <a:ea typeface="+mn-ea"/>
          <a:cs typeface="+mn-cs"/>
        </a:defRPr>
      </a:lvl1pPr>
      <a:lvl2pPr marL="633070" indent="-243489" algn="l" rtl="0" eaLnBrk="0" fontAlgn="base" hangingPunct="0">
        <a:spcBef>
          <a:spcPct val="20000"/>
        </a:spcBef>
        <a:spcAft>
          <a:spcPct val="0"/>
        </a:spcAft>
        <a:buClr>
          <a:schemeClr val="tx1"/>
        </a:buClr>
        <a:buSzPct val="100000"/>
        <a:buFont typeface="Wingdings" pitchFamily="2" charset="2"/>
        <a:buChar char="w"/>
        <a:defRPr sz="2045">
          <a:solidFill>
            <a:schemeClr val="tx1"/>
          </a:solidFill>
          <a:latin typeface="+mn-lt"/>
        </a:defRPr>
      </a:lvl2pPr>
      <a:lvl3pPr marL="973955" indent="-194792" algn="l" rtl="0" eaLnBrk="0" fontAlgn="base" hangingPunct="0">
        <a:spcBef>
          <a:spcPct val="20000"/>
        </a:spcBef>
        <a:spcAft>
          <a:spcPct val="0"/>
        </a:spcAft>
        <a:buClr>
          <a:schemeClr val="accent1"/>
        </a:buClr>
        <a:buSzPct val="85000"/>
        <a:buFont typeface="Wingdings" pitchFamily="2" charset="2"/>
        <a:buChar char="n"/>
        <a:defRPr sz="1704">
          <a:solidFill>
            <a:schemeClr val="tx1"/>
          </a:solidFill>
          <a:latin typeface="+mn-lt"/>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p:bodyStyle>
    <p:otherStyle>
      <a:defPPr>
        <a:defRPr lang="zh-CN"/>
      </a:defPPr>
      <a:lvl1pPr marL="0" algn="l" defTabSz="779164" rtl="0" eaLnBrk="1" latinLnBrk="0" hangingPunct="1">
        <a:defRPr sz="1534" kern="1200">
          <a:solidFill>
            <a:schemeClr val="tx1"/>
          </a:solidFill>
          <a:latin typeface="+mn-lt"/>
          <a:ea typeface="+mn-ea"/>
          <a:cs typeface="+mn-cs"/>
        </a:defRPr>
      </a:lvl1pPr>
      <a:lvl2pPr marL="389582" algn="l" defTabSz="779164" rtl="0" eaLnBrk="1" latinLnBrk="0" hangingPunct="1">
        <a:defRPr sz="1534" kern="1200">
          <a:solidFill>
            <a:schemeClr val="tx1"/>
          </a:solidFill>
          <a:latin typeface="+mn-lt"/>
          <a:ea typeface="+mn-ea"/>
          <a:cs typeface="+mn-cs"/>
        </a:defRPr>
      </a:lvl2pPr>
      <a:lvl3pPr marL="779164" algn="l" defTabSz="779164" rtl="0" eaLnBrk="1" latinLnBrk="0" hangingPunct="1">
        <a:defRPr sz="1534" kern="1200">
          <a:solidFill>
            <a:schemeClr val="tx1"/>
          </a:solidFill>
          <a:latin typeface="+mn-lt"/>
          <a:ea typeface="+mn-ea"/>
          <a:cs typeface="+mn-cs"/>
        </a:defRPr>
      </a:lvl3pPr>
      <a:lvl4pPr marL="1168746" algn="l" defTabSz="779164" rtl="0" eaLnBrk="1" latinLnBrk="0" hangingPunct="1">
        <a:defRPr sz="1534" kern="1200">
          <a:solidFill>
            <a:schemeClr val="tx1"/>
          </a:solidFill>
          <a:latin typeface="+mn-lt"/>
          <a:ea typeface="+mn-ea"/>
          <a:cs typeface="+mn-cs"/>
        </a:defRPr>
      </a:lvl4pPr>
      <a:lvl5pPr marL="1558327" algn="l" defTabSz="779164" rtl="0" eaLnBrk="1" latinLnBrk="0" hangingPunct="1">
        <a:defRPr sz="1534" kern="1200">
          <a:solidFill>
            <a:schemeClr val="tx1"/>
          </a:solidFill>
          <a:latin typeface="+mn-lt"/>
          <a:ea typeface="+mn-ea"/>
          <a:cs typeface="+mn-cs"/>
        </a:defRPr>
      </a:lvl5pPr>
      <a:lvl6pPr marL="1947910" algn="l" defTabSz="779164" rtl="0" eaLnBrk="1" latinLnBrk="0" hangingPunct="1">
        <a:defRPr sz="1534" kern="1200">
          <a:solidFill>
            <a:schemeClr val="tx1"/>
          </a:solidFill>
          <a:latin typeface="+mn-lt"/>
          <a:ea typeface="+mn-ea"/>
          <a:cs typeface="+mn-cs"/>
        </a:defRPr>
      </a:lvl6pPr>
      <a:lvl7pPr marL="2337490" algn="l" defTabSz="779164" rtl="0" eaLnBrk="1" latinLnBrk="0" hangingPunct="1">
        <a:defRPr sz="1534" kern="1200">
          <a:solidFill>
            <a:schemeClr val="tx1"/>
          </a:solidFill>
          <a:latin typeface="+mn-lt"/>
          <a:ea typeface="+mn-ea"/>
          <a:cs typeface="+mn-cs"/>
        </a:defRPr>
      </a:lvl7pPr>
      <a:lvl8pPr marL="2727073" algn="l" defTabSz="779164" rtl="0" eaLnBrk="1" latinLnBrk="0" hangingPunct="1">
        <a:defRPr sz="1534" kern="1200">
          <a:solidFill>
            <a:schemeClr val="tx1"/>
          </a:solidFill>
          <a:latin typeface="+mn-lt"/>
          <a:ea typeface="+mn-ea"/>
          <a:cs typeface="+mn-cs"/>
        </a:defRPr>
      </a:lvl8pPr>
      <a:lvl9pPr marL="3116655" algn="l" defTabSz="779164" rtl="0" eaLnBrk="1" latinLnBrk="0" hangingPunct="1">
        <a:defRPr sz="153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17.png"/><Relationship Id="rId7" Type="http://schemas.openxmlformats.org/officeDocument/2006/relationships/image" Target="../media/image18.wmf"/><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oleObject" Target="../embeddings/oleObject2.bin"/><Relationship Id="rId5" Type="http://schemas.openxmlformats.org/officeDocument/2006/relationships/image" Target="../media/image17.wmf"/><Relationship Id="rId10" Type="http://schemas.openxmlformats.org/officeDocument/2006/relationships/image" Target="../media/image20.png"/><Relationship Id="rId4" Type="http://schemas.openxmlformats.org/officeDocument/2006/relationships/oleObject" Target="../embeddings/oleObject1.bin"/><Relationship Id="rId9" Type="http://schemas.openxmlformats.org/officeDocument/2006/relationships/image" Target="../media/image19.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2.wmf"/><Relationship Id="rId5" Type="http://schemas.openxmlformats.org/officeDocument/2006/relationships/oleObject" Target="../embeddings/oleObject5.bin"/><Relationship Id="rId4" Type="http://schemas.openxmlformats.org/officeDocument/2006/relationships/image" Target="../media/image21.wmf"/></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image" Target="../media/image40.jpeg"/><Relationship Id="rId3" Type="http://schemas.openxmlformats.org/officeDocument/2006/relationships/oleObject" Target="../embeddings/oleObject6.bin"/><Relationship Id="rId7" Type="http://schemas.openxmlformats.org/officeDocument/2006/relationships/oleObject" Target="../embeddings/oleObject8.bin"/><Relationship Id="rId12" Type="http://schemas.openxmlformats.org/officeDocument/2006/relationships/image" Target="../media/image39.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5.wmf"/><Relationship Id="rId11" Type="http://schemas.openxmlformats.org/officeDocument/2006/relationships/image" Target="../media/image38.jpeg"/><Relationship Id="rId5" Type="http://schemas.openxmlformats.org/officeDocument/2006/relationships/oleObject" Target="../embeddings/oleObject7.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0.bin"/><Relationship Id="rId7" Type="http://schemas.openxmlformats.org/officeDocument/2006/relationships/image" Target="../media/image43.wmf"/><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oleObject" Target="../embeddings/oleObject11.bin"/><Relationship Id="rId5" Type="http://schemas.openxmlformats.org/officeDocument/2006/relationships/image" Target="../media/image42.jpeg"/><Relationship Id="rId4" Type="http://schemas.openxmlformats.org/officeDocument/2006/relationships/image" Target="../media/image41.wmf"/></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46.emf"/><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50.jp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53.emf"/><Relationship Id="rId4"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59.wmf"/><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oleObject" Target="../embeddings/oleObject13.bin"/><Relationship Id="rId5" Type="http://schemas.openxmlformats.org/officeDocument/2006/relationships/image" Target="../media/image58.jpg"/><Relationship Id="rId4" Type="http://schemas.openxmlformats.org/officeDocument/2006/relationships/image" Target="../media/image57.wmf"/></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5.wmf"/><Relationship Id="rId3" Type="http://schemas.openxmlformats.org/officeDocument/2006/relationships/image" Target="../media/image60.jpeg"/><Relationship Id="rId7" Type="http://schemas.openxmlformats.org/officeDocument/2006/relationships/image" Target="../media/image62.wmf"/><Relationship Id="rId12" Type="http://schemas.openxmlformats.org/officeDocument/2006/relationships/oleObject" Target="../embeddings/oleObject18.bin"/><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oleObject" Target="../embeddings/oleObject15.bin"/><Relationship Id="rId11" Type="http://schemas.openxmlformats.org/officeDocument/2006/relationships/image" Target="../media/image64.wmf"/><Relationship Id="rId5" Type="http://schemas.openxmlformats.org/officeDocument/2006/relationships/image" Target="../media/image61.wmf"/><Relationship Id="rId10" Type="http://schemas.openxmlformats.org/officeDocument/2006/relationships/oleObject" Target="../embeddings/oleObject17.bin"/><Relationship Id="rId4" Type="http://schemas.openxmlformats.org/officeDocument/2006/relationships/oleObject" Target="../embeddings/oleObject14.bin"/><Relationship Id="rId9" Type="http://schemas.openxmlformats.org/officeDocument/2006/relationships/image" Target="../media/image63.wmf"/><Relationship Id="rId14" Type="http://schemas.openxmlformats.org/officeDocument/2006/relationships/image" Target="../media/image66.jpeg"/></Relationships>
</file>

<file path=ppt/slides/_rels/slide29.xml.rels><?xml version="1.0" encoding="UTF-8" standalone="yes"?>
<Relationships xmlns="http://schemas.openxmlformats.org/package/2006/relationships"><Relationship Id="rId3" Type="http://schemas.openxmlformats.org/officeDocument/2006/relationships/image" Target="../media/image67.jpeg"/><Relationship Id="rId7" Type="http://schemas.openxmlformats.org/officeDocument/2006/relationships/image" Target="../media/image69.wmf"/><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oleObject" Target="../embeddings/oleObject20.bin"/><Relationship Id="rId5" Type="http://schemas.openxmlformats.org/officeDocument/2006/relationships/image" Target="../media/image68.wmf"/><Relationship Id="rId4" Type="http://schemas.openxmlformats.org/officeDocument/2006/relationships/oleObject" Target="../embeddings/oleObject19.bin"/></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72.emf"/><Relationship Id="rId5" Type="http://schemas.openxmlformats.org/officeDocument/2006/relationships/image" Target="../media/image71.jpeg"/><Relationship Id="rId4" Type="http://schemas.openxmlformats.org/officeDocument/2006/relationships/image" Target="../media/image70.wmf"/></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75.wmf"/><Relationship Id="rId5" Type="http://schemas.openxmlformats.org/officeDocument/2006/relationships/oleObject" Target="../embeddings/oleObject22.bin"/><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81.wmf"/><Relationship Id="rId4" Type="http://schemas.openxmlformats.org/officeDocument/2006/relationships/oleObject" Target="../embeddings/oleObject23.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占位符 8">
            <a:extLst>
              <a:ext uri="{FF2B5EF4-FFF2-40B4-BE49-F238E27FC236}">
                <a16:creationId xmlns:a16="http://schemas.microsoft.com/office/drawing/2014/main" id="{9309D2C3-C5DB-4471-9C8D-CD8262A7D056}"/>
              </a:ext>
            </a:extLst>
          </p:cNvPr>
          <p:cNvSpPr txBox="1">
            <a:spLocks/>
          </p:cNvSpPr>
          <p:nvPr/>
        </p:nvSpPr>
        <p:spPr bwMode="auto">
          <a:xfrm>
            <a:off x="4139820" y="4179740"/>
            <a:ext cx="3880345" cy="503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None/>
              <a:defRPr sz="24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a:ea typeface="微软雅黑"/>
                <a:cs typeface="微软雅黑"/>
              </a:rPr>
              <a:t>徐金明     研究员</a:t>
            </a:r>
          </a:p>
        </p:txBody>
      </p:sp>
      <p:sp>
        <p:nvSpPr>
          <p:cNvPr id="2" name="文本占位符 8">
            <a:extLst>
              <a:ext uri="{FF2B5EF4-FFF2-40B4-BE49-F238E27FC236}">
                <a16:creationId xmlns:a16="http://schemas.microsoft.com/office/drawing/2014/main" id="{D3E1C921-35D6-824D-9C29-F00647785B6D}"/>
              </a:ext>
            </a:extLst>
          </p:cNvPr>
          <p:cNvSpPr txBox="1">
            <a:spLocks/>
          </p:cNvSpPr>
          <p:nvPr/>
        </p:nvSpPr>
        <p:spPr bwMode="auto">
          <a:xfrm>
            <a:off x="4139819" y="3784819"/>
            <a:ext cx="3880345" cy="503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None/>
              <a:defRPr sz="24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a:ea typeface="微软雅黑"/>
                <a:cs typeface="微软雅黑"/>
              </a:rPr>
              <a:t>贺诗波      教授</a:t>
            </a:r>
          </a:p>
        </p:txBody>
      </p:sp>
      <p:sp>
        <p:nvSpPr>
          <p:cNvPr id="6146" name="Rectangle 2">
            <a:extLst>
              <a:ext uri="{FF2B5EF4-FFF2-40B4-BE49-F238E27FC236}">
                <a16:creationId xmlns:a16="http://schemas.microsoft.com/office/drawing/2014/main" id="{0D267E05-516B-4FFE-BD14-61EBA45FD3AE}"/>
              </a:ext>
            </a:extLst>
          </p:cNvPr>
          <p:cNvSpPr>
            <a:spLocks noGrp="1" noChangeArrowheads="1"/>
          </p:cNvSpPr>
          <p:nvPr>
            <p:ph type="ctrTitle" idx="4294967295"/>
          </p:nvPr>
        </p:nvSpPr>
        <p:spPr>
          <a:xfrm>
            <a:off x="351692" y="1360068"/>
            <a:ext cx="8440614" cy="1339283"/>
          </a:xfrm>
        </p:spPr>
        <p:txBody>
          <a:bodyPr/>
          <a:lstStyle/>
          <a:p>
            <a:pPr algn="ctr" eaLnBrk="1" hangingPunct="1"/>
            <a:br>
              <a:rPr lang="zh-CN" altLang="en-US" sz="3600" b="1" dirty="0">
                <a:solidFill>
                  <a:srgbClr val="C00000"/>
                </a:solidFill>
                <a:latin typeface="微软雅黑" panose="020B0503020204020204" pitchFamily="34" charset="-122"/>
                <a:ea typeface="微软雅黑" panose="020B0503020204020204" pitchFamily="34" charset="-122"/>
              </a:rPr>
            </a:br>
            <a:r>
              <a:rPr lang="zh-CN" altLang="en-US" sz="3600" b="1" dirty="0">
                <a:solidFill>
                  <a:srgbClr val="C00000"/>
                </a:solidFill>
                <a:latin typeface="微软雅黑" panose="020B0503020204020204" pitchFamily="34" charset="-122"/>
                <a:ea typeface="微软雅黑" panose="020B0503020204020204" pitchFamily="34" charset="-122"/>
              </a:rPr>
              <a:t>基于个性化联邦学习电路版图</a:t>
            </a:r>
            <a:br>
              <a:rPr lang="en-US" altLang="zh-CN" sz="3600" b="1" dirty="0">
                <a:solidFill>
                  <a:srgbClr val="C00000"/>
                </a:solidFill>
                <a:latin typeface="微软雅黑" panose="020B0503020204020204" pitchFamily="34" charset="-122"/>
                <a:ea typeface="微软雅黑" panose="020B0503020204020204" pitchFamily="34" charset="-122"/>
              </a:rPr>
            </a:br>
            <a:r>
              <a:rPr lang="zh-CN" altLang="en-US" sz="3600" b="1" dirty="0">
                <a:solidFill>
                  <a:srgbClr val="C00000"/>
                </a:solidFill>
                <a:latin typeface="微软雅黑" panose="020B0503020204020204" pitchFamily="34" charset="-122"/>
                <a:ea typeface="微软雅黑" panose="020B0503020204020204" pitchFamily="34" charset="-122"/>
              </a:rPr>
              <a:t>光刻热点检测技术研究</a:t>
            </a:r>
          </a:p>
        </p:txBody>
      </p:sp>
      <p:pic>
        <p:nvPicPr>
          <p:cNvPr id="13" name="图片 10" descr="校标.jpg">
            <a:extLst>
              <a:ext uri="{FF2B5EF4-FFF2-40B4-BE49-F238E27FC236}">
                <a16:creationId xmlns:a16="http://schemas.microsoft.com/office/drawing/2014/main" id="{93C71D46-CF6B-4972-BE15-D005545042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69513" y="5497932"/>
            <a:ext cx="1295276" cy="1267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3">
            <a:extLst>
              <a:ext uri="{FF2B5EF4-FFF2-40B4-BE49-F238E27FC236}">
                <a16:creationId xmlns:a16="http://schemas.microsoft.com/office/drawing/2014/main" id="{76DACCFB-66B0-4A0B-AFF1-14A187212D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1280" y="-1"/>
            <a:ext cx="3982721" cy="7355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0" name="组合 9">
            <a:extLst>
              <a:ext uri="{FF2B5EF4-FFF2-40B4-BE49-F238E27FC236}">
                <a16:creationId xmlns:a16="http://schemas.microsoft.com/office/drawing/2014/main" id="{3E25CCC1-6127-4AB8-8C7A-5D6C63E47468}"/>
              </a:ext>
            </a:extLst>
          </p:cNvPr>
          <p:cNvGrpSpPr/>
          <p:nvPr/>
        </p:nvGrpSpPr>
        <p:grpSpPr>
          <a:xfrm>
            <a:off x="2763581" y="3278144"/>
            <a:ext cx="3744416" cy="503436"/>
            <a:chOff x="3203848" y="3516120"/>
            <a:chExt cx="3744416" cy="503436"/>
          </a:xfrm>
        </p:grpSpPr>
        <p:sp>
          <p:nvSpPr>
            <p:cNvPr id="23" name="文本占位符 9">
              <a:extLst>
                <a:ext uri="{FF2B5EF4-FFF2-40B4-BE49-F238E27FC236}">
                  <a16:creationId xmlns:a16="http://schemas.microsoft.com/office/drawing/2014/main" id="{73F383A9-3D3A-4EFB-8542-0BCA68064C82}"/>
                </a:ext>
              </a:extLst>
            </p:cNvPr>
            <p:cNvSpPr txBox="1">
              <a:spLocks/>
            </p:cNvSpPr>
            <p:nvPr/>
          </p:nvSpPr>
          <p:spPr bwMode="auto">
            <a:xfrm>
              <a:off x="4580087" y="3516319"/>
              <a:ext cx="2368177" cy="503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None/>
                <a:defRPr sz="24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a:ea typeface="微软雅黑"/>
                  <a:cs typeface="微软雅黑"/>
                </a:rPr>
                <a:t>林学忠</a:t>
              </a:r>
            </a:p>
          </p:txBody>
        </p:sp>
        <p:sp>
          <p:nvSpPr>
            <p:cNvPr id="24" name="文本占位符 3">
              <a:extLst>
                <a:ext uri="{FF2B5EF4-FFF2-40B4-BE49-F238E27FC236}">
                  <a16:creationId xmlns:a16="http://schemas.microsoft.com/office/drawing/2014/main" id="{88153C11-412E-4AA7-A11F-B1F49F50207E}"/>
                </a:ext>
              </a:extLst>
            </p:cNvPr>
            <p:cNvSpPr txBox="1">
              <a:spLocks/>
            </p:cNvSpPr>
            <p:nvPr/>
          </p:nvSpPr>
          <p:spPr bwMode="auto">
            <a:xfrm>
              <a:off x="3203848" y="3516120"/>
              <a:ext cx="1295276" cy="503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0" indent="0" algn="l" rtl="0" eaLnBrk="0" fontAlgn="base" hangingPunct="0">
                <a:spcBef>
                  <a:spcPct val="20000"/>
                </a:spcBef>
                <a:spcAft>
                  <a:spcPct val="0"/>
                </a:spcAft>
                <a:buFont typeface="Arial" charset="0"/>
                <a:buNone/>
                <a:defRPr sz="24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eaLnBrk="1" hangingPunct="1"/>
              <a:r>
                <a:rPr lang="zh-CN" altLang="en-US" sz="2000" b="1" dirty="0">
                  <a:latin typeface="微软雅黑"/>
                  <a:ea typeface="微软雅黑"/>
                  <a:cs typeface="微软雅黑"/>
                </a:rPr>
                <a:t>学生</a:t>
              </a:r>
              <a:r>
                <a:rPr lang="en-US" altLang="zh-CN" sz="2000" b="1" dirty="0">
                  <a:latin typeface="微软雅黑"/>
                  <a:ea typeface="微软雅黑"/>
                  <a:cs typeface="微软雅黑"/>
                </a:rPr>
                <a:t>:</a:t>
              </a:r>
              <a:endParaRPr lang="zh-CN" altLang="en-US" sz="2000" b="1" dirty="0">
                <a:latin typeface="微软雅黑"/>
                <a:ea typeface="微软雅黑"/>
                <a:cs typeface="微软雅黑"/>
              </a:endParaRPr>
            </a:p>
          </p:txBody>
        </p:sp>
      </p:grpSp>
      <p:sp>
        <p:nvSpPr>
          <p:cNvPr id="22" name="文本占位符 5">
            <a:extLst>
              <a:ext uri="{FF2B5EF4-FFF2-40B4-BE49-F238E27FC236}">
                <a16:creationId xmlns:a16="http://schemas.microsoft.com/office/drawing/2014/main" id="{59D3F91B-A009-4019-9FF9-FF2A25EF269A}"/>
              </a:ext>
            </a:extLst>
          </p:cNvPr>
          <p:cNvSpPr txBox="1">
            <a:spLocks/>
          </p:cNvSpPr>
          <p:nvPr/>
        </p:nvSpPr>
        <p:spPr bwMode="auto">
          <a:xfrm>
            <a:off x="2763581" y="3774491"/>
            <a:ext cx="1295276" cy="5048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0" indent="0" algn="l" rtl="0" eaLnBrk="0" fontAlgn="base" hangingPunct="0">
              <a:spcBef>
                <a:spcPct val="20000"/>
              </a:spcBef>
              <a:spcAft>
                <a:spcPct val="0"/>
              </a:spcAft>
              <a:buFont typeface="Arial" charset="0"/>
              <a:buNone/>
              <a:defRPr lang="zh-CN" altLang="en-US" sz="2400" kern="1200" dirty="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dist" eaLnBrk="1" hangingPunct="1"/>
            <a:r>
              <a:rPr lang="zh-CN" altLang="en-US" sz="2000" b="1" dirty="0">
                <a:latin typeface="微软雅黑"/>
                <a:ea typeface="微软雅黑"/>
                <a:cs typeface="微软雅黑"/>
              </a:rPr>
              <a:t>指导教师</a:t>
            </a:r>
            <a:r>
              <a:rPr lang="en-US" altLang="zh-CN" sz="2000" b="1" dirty="0">
                <a:latin typeface="微软雅黑"/>
                <a:ea typeface="微软雅黑"/>
                <a:cs typeface="微软雅黑"/>
              </a:rPr>
              <a:t>:</a:t>
            </a:r>
            <a:endParaRPr lang="zh-CN" altLang="en-US" sz="2000" b="1" dirty="0">
              <a:latin typeface="微软雅黑"/>
              <a:ea typeface="微软雅黑"/>
              <a:cs typeface="微软雅黑"/>
            </a:endParaRPr>
          </a:p>
        </p:txBody>
      </p:sp>
      <p:sp>
        <p:nvSpPr>
          <p:cNvPr id="29" name="文本占位符 8">
            <a:extLst>
              <a:ext uri="{FF2B5EF4-FFF2-40B4-BE49-F238E27FC236}">
                <a16:creationId xmlns:a16="http://schemas.microsoft.com/office/drawing/2014/main" id="{448433DA-310F-4670-948C-E70AC407DC55}"/>
              </a:ext>
            </a:extLst>
          </p:cNvPr>
          <p:cNvSpPr txBox="1">
            <a:spLocks/>
          </p:cNvSpPr>
          <p:nvPr/>
        </p:nvSpPr>
        <p:spPr bwMode="auto">
          <a:xfrm>
            <a:off x="4139819" y="4577774"/>
            <a:ext cx="3880345" cy="5032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Font typeface="Arial" charset="0"/>
              <a:buNone/>
              <a:defRPr sz="2400" kern="1200">
                <a:solidFill>
                  <a:schemeClr val="tx1"/>
                </a:solidFill>
                <a:latin typeface="微软雅黑" pitchFamily="34" charset="-122"/>
                <a:ea typeface="微软雅黑" pitchFamily="34" charset="-122"/>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eaLnBrk="1" hangingPunct="1"/>
            <a:r>
              <a:rPr lang="zh-CN" altLang="en-US" sz="2000" b="1" dirty="0">
                <a:latin typeface="微软雅黑"/>
                <a:ea typeface="微软雅黑"/>
                <a:cs typeface="微软雅黑"/>
              </a:rPr>
              <a:t>卓   成     研究员</a:t>
            </a:r>
          </a:p>
        </p:txBody>
      </p:sp>
    </p:spTree>
    <p:extLst>
      <p:ext uri="{BB962C8B-B14F-4D97-AF65-F5344CB8AC3E}">
        <p14:creationId xmlns:p14="http://schemas.microsoft.com/office/powerpoint/2010/main" val="2067378175"/>
      </p:ext>
    </p:extLst>
  </p:cSld>
  <p:clrMapOvr>
    <a:masterClrMapping/>
  </p:clrMapOvr>
  <mc:AlternateContent xmlns:mc="http://schemas.openxmlformats.org/markup-compatibility/2006" xmlns:p14="http://schemas.microsoft.com/office/powerpoint/2010/main">
    <mc:Choice Requires="p14">
      <p:transition p14:dur="10" advClick="0" advTm="0"/>
    </mc:Choice>
    <mc:Fallback xmlns="">
      <p:transition advClick="0" advTm="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45B5E5D-A6F9-48DC-9BF5-1B7477DA2D4D}"/>
              </a:ext>
            </a:extLst>
          </p:cNvPr>
          <p:cNvSpPr/>
          <p:nvPr/>
        </p:nvSpPr>
        <p:spPr>
          <a:xfrm>
            <a:off x="1151335" y="6128532"/>
            <a:ext cx="2858347"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联邦学习架构遭受</a:t>
            </a: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a:t>
            </a:r>
          </a:p>
        </p:txBody>
      </p:sp>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研究现状与挑战</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64477" y="1433204"/>
            <a:ext cx="6249832" cy="1978258"/>
          </a:xfrm>
        </p:spPr>
        <p:txBody>
          <a:bodyPr/>
          <a:lstStyle/>
          <a:p>
            <a:r>
              <a:rPr kumimoji="1" lang="zh-CN" altLang="en-US" dirty="0"/>
              <a:t>联邦学习架构下的隐私保护问题</a:t>
            </a:r>
            <a:endParaRPr kumimoji="1" lang="en-US" altLang="zh-CN" dirty="0"/>
          </a:p>
          <a:p>
            <a:pPr lvl="1"/>
            <a:r>
              <a:rPr lang="zh-CN" altLang="en-US" dirty="0"/>
              <a:t>来自梯度的泄露（</a:t>
            </a:r>
            <a:r>
              <a:rPr lang="en-US" altLang="zh-CN" dirty="0"/>
              <a:t>DLG</a:t>
            </a:r>
            <a:r>
              <a:rPr lang="zh-CN" altLang="en-US" dirty="0"/>
              <a:t>攻击</a:t>
            </a:r>
            <a:r>
              <a:rPr lang="en-US" altLang="zh-CN" dirty="0"/>
              <a:t>,</a:t>
            </a:r>
            <a:r>
              <a:rPr lang="da-DK" altLang="zh-CN" dirty="0"/>
              <a:t> </a:t>
            </a:r>
            <a:r>
              <a:rPr lang="da-DK" altLang="zh-CN" b="0" dirty="0"/>
              <a:t>Zhu L et al, 2019</a:t>
            </a:r>
            <a:r>
              <a:rPr lang="zh-CN" altLang="en-US" dirty="0"/>
              <a:t>）</a:t>
            </a:r>
            <a:endParaRPr lang="en-US" altLang="zh-CN" dirty="0"/>
          </a:p>
          <a:p>
            <a:pPr lvl="2"/>
            <a:r>
              <a:rPr lang="zh-CN" altLang="en-US" b="0" dirty="0"/>
              <a:t>联邦学习架构共享的梯度信息暴露隐私的训练数据</a:t>
            </a:r>
            <a:endParaRPr lang="en-US" altLang="zh-CN" b="0" dirty="0"/>
          </a:p>
          <a:p>
            <a:pPr lvl="2"/>
            <a:r>
              <a:rPr lang="zh-CN" altLang="en-US" b="0" dirty="0"/>
              <a:t>中心服务器能够窃取所有参与者的隐私数据</a:t>
            </a:r>
            <a:endParaRPr lang="en-US" altLang="zh-CN" b="0" dirty="0"/>
          </a:p>
          <a:p>
            <a:pPr lvl="2"/>
            <a:r>
              <a:rPr lang="zh-CN" altLang="en-US" b="0" dirty="0"/>
              <a:t>线条规则、背景简单的版图数据很容易被恢复出来</a:t>
            </a:r>
            <a:endParaRPr lang="en-US" altLang="zh-CN" b="0" dirty="0"/>
          </a:p>
          <a:p>
            <a:pPr marL="779163" lvl="2" indent="0">
              <a:buNone/>
            </a:pPr>
            <a:endParaRPr kumimoji="1" lang="en-US" altLang="zh-CN" dirty="0"/>
          </a:p>
          <a:p>
            <a:pPr lvl="2"/>
            <a:endParaRPr kumimoji="1" lang="en-US" altLang="zh-CN" dirty="0"/>
          </a:p>
          <a:p>
            <a:pPr lvl="2"/>
            <a:endParaRPr kumimoji="1" lang="en-US" altLang="zh-CN" dirty="0"/>
          </a:p>
          <a:p>
            <a:pPr marL="335041"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041" lvl="1" indent="0">
              <a:buNone/>
            </a:pPr>
            <a:endParaRPr lang="en-US" altLang="zh-CN" sz="1600" dirty="0">
              <a:latin typeface="微软雅黑" panose="020B0503020204020204" pitchFamily="34" charset="-122"/>
              <a:ea typeface="微软雅黑" panose="020B0503020204020204" pitchFamily="34" charset="-122"/>
            </a:endParaRPr>
          </a:p>
          <a:p>
            <a:pPr marL="335041" lvl="1" indent="0">
              <a:buNone/>
            </a:pPr>
            <a:r>
              <a:rPr lang="zh-CN" altLang="en-US" sz="1600" dirty="0"/>
              <a:t>    </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10</a:t>
            </a:fld>
            <a:endParaRPr lang="en-US" altLang="zh-CN" dirty="0"/>
          </a:p>
        </p:txBody>
      </p:sp>
      <p:grpSp>
        <p:nvGrpSpPr>
          <p:cNvPr id="11" name="组合 10">
            <a:extLst>
              <a:ext uri="{FF2B5EF4-FFF2-40B4-BE49-F238E27FC236}">
                <a16:creationId xmlns:a16="http://schemas.microsoft.com/office/drawing/2014/main" id="{50CFC5E4-2B73-49ED-A88F-94BAD6746EE4}"/>
              </a:ext>
            </a:extLst>
          </p:cNvPr>
          <p:cNvGrpSpPr/>
          <p:nvPr/>
        </p:nvGrpSpPr>
        <p:grpSpPr>
          <a:xfrm>
            <a:off x="4629088" y="4211855"/>
            <a:ext cx="4170442" cy="1823876"/>
            <a:chOff x="4336494" y="4587451"/>
            <a:chExt cx="4170442" cy="1823876"/>
          </a:xfrm>
        </p:grpSpPr>
        <p:pic>
          <p:nvPicPr>
            <p:cNvPr id="7" name="图片 6">
              <a:extLst>
                <a:ext uri="{FF2B5EF4-FFF2-40B4-BE49-F238E27FC236}">
                  <a16:creationId xmlns:a16="http://schemas.microsoft.com/office/drawing/2014/main" id="{18D73CF4-8970-4B3C-9F26-70623486A186}"/>
                </a:ext>
              </a:extLst>
            </p:cNvPr>
            <p:cNvPicPr>
              <a:picLocks noChangeAspect="1"/>
            </p:cNvPicPr>
            <p:nvPr/>
          </p:nvPicPr>
          <p:blipFill>
            <a:blip r:embed="rId3"/>
            <a:stretch>
              <a:fillRect/>
            </a:stretch>
          </p:blipFill>
          <p:spPr>
            <a:xfrm>
              <a:off x="4336494" y="4587451"/>
              <a:ext cx="4170442" cy="1507775"/>
            </a:xfrm>
            <a:prstGeom prst="rect">
              <a:avLst/>
            </a:prstGeom>
          </p:spPr>
        </p:pic>
        <p:sp>
          <p:nvSpPr>
            <p:cNvPr id="10" name="矩形 9">
              <a:extLst>
                <a:ext uri="{FF2B5EF4-FFF2-40B4-BE49-F238E27FC236}">
                  <a16:creationId xmlns:a16="http://schemas.microsoft.com/office/drawing/2014/main" id="{82BB9693-68E6-42E8-84B2-D64DEA043535}"/>
                </a:ext>
              </a:extLst>
            </p:cNvPr>
            <p:cNvSpPr/>
            <p:nvPr/>
          </p:nvSpPr>
          <p:spPr>
            <a:xfrm>
              <a:off x="4992542" y="6072773"/>
              <a:ext cx="2858347"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攻击下的数据恢复过程</a:t>
              </a:r>
            </a:p>
          </p:txBody>
        </p:sp>
      </p:grpSp>
      <p:pic>
        <p:nvPicPr>
          <p:cNvPr id="5" name="图片 4">
            <a:extLst>
              <a:ext uri="{FF2B5EF4-FFF2-40B4-BE49-F238E27FC236}">
                <a16:creationId xmlns:a16="http://schemas.microsoft.com/office/drawing/2014/main" id="{8EA991CD-79E1-A5D1-C947-68DB5CFD6327}"/>
              </a:ext>
            </a:extLst>
          </p:cNvPr>
          <p:cNvPicPr>
            <a:picLocks noChangeAspect="1"/>
          </p:cNvPicPr>
          <p:nvPr/>
        </p:nvPicPr>
        <p:blipFill>
          <a:blip r:embed="rId4"/>
          <a:stretch>
            <a:fillRect/>
          </a:stretch>
        </p:blipFill>
        <p:spPr>
          <a:xfrm>
            <a:off x="696442" y="3586442"/>
            <a:ext cx="3768132" cy="2542090"/>
          </a:xfrm>
          <a:prstGeom prst="rect">
            <a:avLst/>
          </a:prstGeom>
        </p:spPr>
      </p:pic>
    </p:spTree>
    <p:extLst>
      <p:ext uri="{BB962C8B-B14F-4D97-AF65-F5344CB8AC3E}">
        <p14:creationId xmlns:p14="http://schemas.microsoft.com/office/powerpoint/2010/main" val="1129567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研究现状与挑战</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8" y="1566287"/>
            <a:ext cx="7596034" cy="4351914"/>
          </a:xfrm>
        </p:spPr>
        <p:txBody>
          <a:bodyPr/>
          <a:lstStyle/>
          <a:p>
            <a:r>
              <a:rPr kumimoji="1" lang="zh-CN" altLang="en-US" dirty="0"/>
              <a:t>研究挑战</a:t>
            </a:r>
            <a:endParaRPr kumimoji="1" lang="en-US" altLang="zh-CN" dirty="0"/>
          </a:p>
          <a:p>
            <a:pPr lvl="1"/>
            <a:r>
              <a:rPr kumimoji="1" lang="zh-CN" altLang="en-US" dirty="0"/>
              <a:t>版图数据特征提取问题</a:t>
            </a:r>
            <a:endParaRPr kumimoji="1" lang="en-US" altLang="zh-CN" dirty="0"/>
          </a:p>
          <a:p>
            <a:pPr lvl="2"/>
            <a:r>
              <a:rPr kumimoji="1" lang="zh-CN" altLang="en-US" b="0" dirty="0"/>
              <a:t>原始电路版图数据维度高，现有的特征提取技术容易忽略电路版图中多边形图案周围的空间信息，不能</a:t>
            </a:r>
            <a:r>
              <a:rPr kumimoji="1" lang="zh-CN" altLang="en-US" b="0" dirty="0">
                <a:solidFill>
                  <a:srgbClr val="FF0000"/>
                </a:solidFill>
              </a:rPr>
              <a:t>全面地提取</a:t>
            </a:r>
            <a:r>
              <a:rPr kumimoji="1" lang="zh-CN" altLang="en-US" b="0" dirty="0"/>
              <a:t>到电路版图的特征信息</a:t>
            </a:r>
            <a:endParaRPr kumimoji="1" lang="en-US" altLang="zh-CN" b="0" dirty="0"/>
          </a:p>
          <a:p>
            <a:pPr lvl="2"/>
            <a:endParaRPr kumimoji="1" lang="en-US" altLang="zh-CN" dirty="0"/>
          </a:p>
          <a:p>
            <a:pPr lvl="1"/>
            <a:r>
              <a:rPr lang="zh-CN" altLang="en-US" dirty="0"/>
              <a:t>光刻热点检测的联邦学习建模问题</a:t>
            </a:r>
            <a:endParaRPr lang="en-US" altLang="zh-CN" dirty="0"/>
          </a:p>
          <a:p>
            <a:pPr lvl="2"/>
            <a:r>
              <a:rPr lang="zh-CN" altLang="en-US" b="0" dirty="0"/>
              <a:t>联邦学习可以联合更多芯片厂商的数据用于光刻热点检测模型的训练，但难以</a:t>
            </a:r>
            <a:r>
              <a:rPr lang="zh-CN" altLang="en-US" b="0" dirty="0">
                <a:solidFill>
                  <a:srgbClr val="FF0000"/>
                </a:solidFill>
              </a:rPr>
              <a:t>克服数据异构</a:t>
            </a:r>
            <a:r>
              <a:rPr lang="zh-CN" altLang="en-US" b="0" dirty="0"/>
              <a:t>导致模型精度下降的问题</a:t>
            </a:r>
            <a:endParaRPr lang="en-US" altLang="zh-CN" b="0" dirty="0"/>
          </a:p>
          <a:p>
            <a:pPr lvl="1"/>
            <a:endParaRPr lang="en-US" altLang="zh-CN" dirty="0"/>
          </a:p>
          <a:p>
            <a:pPr lvl="1"/>
            <a:r>
              <a:rPr lang="zh-CN" altLang="en-US" dirty="0"/>
              <a:t>联邦学习架构的隐私保护问题</a:t>
            </a:r>
            <a:endParaRPr lang="en-US" altLang="zh-CN" dirty="0"/>
          </a:p>
          <a:p>
            <a:pPr lvl="2"/>
            <a:r>
              <a:rPr lang="zh-CN" altLang="en-US" b="0" dirty="0"/>
              <a:t>联邦学习框架很容易因为参数和梯度的交互而导致</a:t>
            </a:r>
            <a:r>
              <a:rPr lang="zh-CN" altLang="en-US" b="0" dirty="0">
                <a:solidFill>
                  <a:srgbClr val="FF0000"/>
                </a:solidFill>
              </a:rPr>
              <a:t>隐私泄露</a:t>
            </a:r>
            <a:r>
              <a:rPr lang="zh-CN" altLang="en-US" b="0" dirty="0"/>
              <a:t>，现有的联邦学习隐私保护方法存在一些缺陷和不足，会导致模型性能的下降或者通信开销的急剧增加</a:t>
            </a:r>
            <a:endParaRPr lang="en-US" altLang="zh-CN" dirty="0"/>
          </a:p>
          <a:p>
            <a:pPr lvl="3"/>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041"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041" lvl="1" indent="0">
              <a:buNone/>
            </a:pPr>
            <a:endParaRPr lang="en-US" altLang="zh-CN" sz="1600" dirty="0">
              <a:latin typeface="微软雅黑" panose="020B0503020204020204" pitchFamily="34" charset="-122"/>
              <a:ea typeface="微软雅黑" panose="020B0503020204020204" pitchFamily="34" charset="-122"/>
            </a:endParaRPr>
          </a:p>
          <a:p>
            <a:pPr marL="335041" lvl="1" indent="0">
              <a:buNone/>
            </a:pPr>
            <a:r>
              <a:rPr lang="zh-CN" altLang="en-US" sz="1600" dirty="0"/>
              <a:t>    </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11</a:t>
            </a:fld>
            <a:endParaRPr lang="en-US" altLang="zh-CN" dirty="0"/>
          </a:p>
        </p:txBody>
      </p:sp>
    </p:spTree>
    <p:extLst>
      <p:ext uri="{BB962C8B-B14F-4D97-AF65-F5344CB8AC3E}">
        <p14:creationId xmlns:p14="http://schemas.microsoft.com/office/powerpoint/2010/main" val="16151912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FDDE7-E428-4192-BADF-4B32F8436D88}"/>
              </a:ext>
            </a:extLst>
          </p:cNvPr>
          <p:cNvSpPr>
            <a:spLocks noGrp="1"/>
          </p:cNvSpPr>
          <p:nvPr>
            <p:ph type="title"/>
          </p:nvPr>
        </p:nvSpPr>
        <p:spPr/>
        <p:txBody>
          <a:bodyPr/>
          <a:lstStyle/>
          <a:p>
            <a:pPr algn="ctr"/>
            <a:r>
              <a:rPr lang="zh-CN" altLang="en-US" dirty="0"/>
              <a:t>主要内容</a:t>
            </a:r>
          </a:p>
        </p:txBody>
      </p:sp>
      <p:sp>
        <p:nvSpPr>
          <p:cNvPr id="4" name="灯片编号占位符 3">
            <a:extLst>
              <a:ext uri="{FF2B5EF4-FFF2-40B4-BE49-F238E27FC236}">
                <a16:creationId xmlns:a16="http://schemas.microsoft.com/office/drawing/2014/main" id="{58ED9CF5-D250-43C3-BF7B-D1ADD9AA1E9E}"/>
              </a:ext>
            </a:extLst>
          </p:cNvPr>
          <p:cNvSpPr>
            <a:spLocks noGrp="1"/>
          </p:cNvSpPr>
          <p:nvPr>
            <p:ph type="sldNum" sz="quarter" idx="12"/>
          </p:nvPr>
        </p:nvSpPr>
        <p:spPr/>
        <p:txBody>
          <a:bodyPr/>
          <a:lstStyle/>
          <a:p>
            <a:pPr>
              <a:defRPr/>
            </a:pPr>
            <a:fld id="{F0548F07-C921-477C-93AE-EE81E7406299}" type="slidenum">
              <a:rPr lang="zh-CN" altLang="en-US" smtClean="0"/>
              <a:pPr>
                <a:defRPr/>
              </a:pPr>
              <a:t>12</a:t>
            </a:fld>
            <a:endParaRPr lang="en-US" altLang="zh-CN" dirty="0"/>
          </a:p>
        </p:txBody>
      </p:sp>
      <p:sp>
        <p:nvSpPr>
          <p:cNvPr id="7" name="内容占位符 2">
            <a:extLst>
              <a:ext uri="{FF2B5EF4-FFF2-40B4-BE49-F238E27FC236}">
                <a16:creationId xmlns:a16="http://schemas.microsoft.com/office/drawing/2014/main" id="{869486EC-1912-4523-B7F3-732F9EE1A2E2}"/>
              </a:ext>
            </a:extLst>
          </p:cNvPr>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itchFamily="2" charset="2"/>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研究背景与意义</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研究现状与挑战</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研究内容</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总结与展望</a:t>
            </a:r>
            <a:endParaRPr lang="en-US" altLang="zh-CN"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1275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57201" y="1210358"/>
            <a:ext cx="8215047" cy="523220"/>
          </a:xfrm>
        </p:spPr>
        <p:txBody>
          <a:bodyPr/>
          <a:lstStyle/>
          <a:p>
            <a:r>
              <a:rPr kumimoji="1" lang="zh-CN" altLang="en-US" dirty="0"/>
              <a:t>研究内容框架</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6928338" y="6242050"/>
            <a:ext cx="2133600" cy="457200"/>
          </a:xfrm>
        </p:spPr>
        <p:txBody>
          <a:bodyPr/>
          <a:lstStyle/>
          <a:p>
            <a:pPr>
              <a:defRPr/>
            </a:pPr>
            <a:fld id="{F0548F07-C921-477C-93AE-EE81E7406299}" type="slidenum">
              <a:rPr lang="zh-CN" altLang="en-US" smtClean="0"/>
              <a:pPr>
                <a:defRPr/>
              </a:pPr>
              <a:t>13</a:t>
            </a:fld>
            <a:endParaRPr lang="en-US" altLang="zh-CN" dirty="0"/>
          </a:p>
        </p:txBody>
      </p:sp>
      <p:sp>
        <p:nvSpPr>
          <p:cNvPr id="7" name="矩形 6">
            <a:extLst>
              <a:ext uri="{FF2B5EF4-FFF2-40B4-BE49-F238E27FC236}">
                <a16:creationId xmlns:a16="http://schemas.microsoft.com/office/drawing/2014/main" id="{EC59C0A4-C413-4373-BD68-668166D22003}"/>
              </a:ext>
            </a:extLst>
          </p:cNvPr>
          <p:cNvSpPr/>
          <p:nvPr/>
        </p:nvSpPr>
        <p:spPr>
          <a:xfrm>
            <a:off x="457202" y="5265226"/>
            <a:ext cx="8331746" cy="1434024"/>
          </a:xfrm>
          <a:prstGeom prst="rect">
            <a:avLst/>
          </a:prstGeom>
          <a:noFill/>
          <a:ln w="38100" cap="flat" cmpd="sng" algn="ctr">
            <a:solidFill>
              <a:srgbClr val="4472C4"/>
            </a:solidFill>
            <a:prstDash val="solid"/>
          </a:ln>
          <a:effectLst/>
        </p:spPr>
        <p:txBody>
          <a:bodyPr rtlCol="0" anchor="ctr"/>
          <a:lstStyle/>
          <a:p>
            <a:pPr marL="0" marR="0" lvl="0" indent="0" algn="just" defTabSz="914400" eaLnBrk="1" fontAlgn="auto" latinLnBrk="0" hangingPunct="1">
              <a:lnSpc>
                <a:spcPct val="125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[P1]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发明专利，基于联邦个性化学习的光刻热点检测方法，专利号：</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ZL202110545686.2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a:t>
            </a:r>
            <a:r>
              <a:rPr lang="zh-CN" altLang="en-US" sz="1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授权</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eaLnBrk="1" fontAlgn="auto" latinLnBrk="0" hangingPunct="1">
              <a:lnSpc>
                <a:spcPct val="125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[P2] </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Lin X, Pan J, Xu J, et al. Lithography hotspot detection via heterogeneous federated learning with local adaptation[C]//2022 27th Asia and South Pacific Design Automation Conference (ASP-DAC). IEEE, 2022: 166-171.</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 ASP-DAC 2022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已</a:t>
            </a:r>
            <a:r>
              <a:rPr lang="zh-CN" altLang="en-US" sz="1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发表</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a:p>
            <a:pPr marL="0" marR="0" lvl="0" indent="0" algn="just" defTabSz="914400" eaLnBrk="1" fontAlgn="auto" latinLnBrk="0" hangingPunct="1">
              <a:lnSpc>
                <a:spcPct val="125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[P3]</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 </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Lithography Hotspot Detection based on Heterogeneous Federated Learning with Local Adaptation and Feature Selection(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期刊论文在投，</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IEEE Transactions on Computer-Aided Design of Integrated Circuits And System</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TCAD )</a:t>
            </a:r>
          </a:p>
          <a:p>
            <a:pPr algn="just" fontAlgn="auto">
              <a:lnSpc>
                <a:spcPct val="125000"/>
              </a:lnSpc>
              <a:spcBef>
                <a:spcPts val="0"/>
              </a:spcBef>
              <a:spcAft>
                <a:spcPts val="0"/>
              </a:spcAft>
              <a:defRPr/>
            </a:pPr>
            <a:r>
              <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mn-ea"/>
                <a:cs typeface="Times New Roman" panose="02020603050405020304" pitchFamily="18" charset="0"/>
              </a:rPr>
              <a:t>[P4] </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发明专利，一种基于模型分块的安全多方计算联邦学习框架（</a:t>
            </a:r>
            <a:r>
              <a:rPr lang="zh-CN" altLang="en-US" sz="1200"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在投</a:t>
            </a:r>
            <a:r>
              <a:rPr kumimoji="0" lang="zh-CN" altLang="en-US"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a:t>
            </a:r>
            <a:endParaRPr kumimoji="0" lang="en-US" altLang="zh-CN" sz="1200" b="0" i="0" u="none" strike="noStrike" kern="0" cap="none" spc="0" normalizeH="0" baseline="0" noProof="0" dirty="0">
              <a:ln>
                <a:noFill/>
              </a:ln>
              <a:solidFill>
                <a:srgbClr val="000000"/>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00B6ADDC-3022-417B-B65E-339CAB23CC79}"/>
              </a:ext>
            </a:extLst>
          </p:cNvPr>
          <p:cNvSpPr txBox="1"/>
          <p:nvPr/>
        </p:nvSpPr>
        <p:spPr>
          <a:xfrm>
            <a:off x="910966" y="1823785"/>
            <a:ext cx="7424213"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基于个性化联邦学习的光刻热点检测技术研究</a:t>
            </a:r>
          </a:p>
        </p:txBody>
      </p:sp>
      <p:pic>
        <p:nvPicPr>
          <p:cNvPr id="10" name="图片 9">
            <a:extLst>
              <a:ext uri="{FF2B5EF4-FFF2-40B4-BE49-F238E27FC236}">
                <a16:creationId xmlns:a16="http://schemas.microsoft.com/office/drawing/2014/main" id="{1B2C5D94-098D-6BE1-57BB-8001B601E146}"/>
              </a:ext>
            </a:extLst>
          </p:cNvPr>
          <p:cNvPicPr>
            <a:picLocks noChangeAspect="1"/>
          </p:cNvPicPr>
          <p:nvPr/>
        </p:nvPicPr>
        <p:blipFill>
          <a:blip r:embed="rId3"/>
          <a:stretch>
            <a:fillRect/>
          </a:stretch>
        </p:blipFill>
        <p:spPr>
          <a:xfrm>
            <a:off x="457201" y="2492076"/>
            <a:ext cx="8373459" cy="2561508"/>
          </a:xfrm>
          <a:prstGeom prst="rect">
            <a:avLst/>
          </a:prstGeom>
        </p:spPr>
      </p:pic>
    </p:spTree>
    <p:extLst>
      <p:ext uri="{BB962C8B-B14F-4D97-AF65-F5344CB8AC3E}">
        <p14:creationId xmlns:p14="http://schemas.microsoft.com/office/powerpoint/2010/main" val="9158981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研究内容一</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14</a:t>
            </a:fld>
            <a:endParaRPr lang="en-US" altLang="zh-CN"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CE73C961-6E95-4733-8D07-F68011692EAA}"/>
                  </a:ext>
                </a:extLst>
              </p:cNvPr>
              <p:cNvSpPr txBox="1"/>
              <p:nvPr/>
            </p:nvSpPr>
            <p:spPr>
              <a:xfrm>
                <a:off x="281133" y="1283898"/>
                <a:ext cx="7944761" cy="3887542"/>
              </a:xfrm>
              <a:prstGeom prst="rect">
                <a:avLst/>
              </a:prstGeom>
              <a:noFill/>
            </p:spPr>
            <p:txBody>
              <a:bodyPr wrap="square" lIns="0" tIns="0" rIns="0" bIns="0" rtlCol="0" anchor="ctr">
                <a:noAutofit/>
              </a:bodyPr>
              <a:lstStyle/>
              <a:p>
                <a:pPr>
                  <a:lnSpc>
                    <a:spcPct val="150000"/>
                  </a:lnSpc>
                </a:pPr>
                <a:r>
                  <a:rPr lang="zh-CN" altLang="zh-CN"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1: </a:t>
                </a:r>
                <a:r>
                  <a:rPr lang="zh-CN" altLang="zh-CN" dirty="0">
                    <a:latin typeface="微软雅黑" panose="020B0503020204020204" pitchFamily="34" charset="-122"/>
                    <a:ea typeface="微软雅黑" panose="020B0503020204020204" pitchFamily="34" charset="-122"/>
                  </a:rPr>
                  <a:t>把每个版图片段分为</a:t>
                </a:r>
                <a14:m>
                  <m:oMath xmlns:m="http://schemas.openxmlformats.org/officeDocument/2006/math">
                    <m:r>
                      <a:rPr lang="en-US" altLang="zh-CN" b="0" i="1" smtClean="0">
                        <a:latin typeface="Cambria Math" panose="02040503050406030204" pitchFamily="18" charset="0"/>
                      </a:rPr>
                      <m:t>𝑚</m:t>
                    </m:r>
                    <m:r>
                      <a:rPr lang="en-US" altLang="zh-CN" b="0" i="1">
                        <a:latin typeface="Cambria Math" panose="02040503050406030204" pitchFamily="18" charset="0"/>
                      </a:rPr>
                      <m:t>×</m:t>
                    </m:r>
                    <m:r>
                      <a:rPr lang="en-US" altLang="zh-CN" b="0" i="1" smtClean="0">
                        <a:latin typeface="Cambria Math" panose="02040503050406030204" pitchFamily="18" charset="0"/>
                      </a:rPr>
                      <m:t>𝑚</m:t>
                    </m:r>
                  </m:oMath>
                </a14:m>
                <a:r>
                  <a:rPr lang="zh-CN" altLang="zh-CN" dirty="0">
                    <a:latin typeface="微软雅黑" panose="020B0503020204020204" pitchFamily="34" charset="-122"/>
                    <a:ea typeface="微软雅黑" panose="020B0503020204020204" pitchFamily="34" charset="-122"/>
                  </a:rPr>
                  <a:t>个子区域</a:t>
                </a:r>
                <a14:m>
                  <m:oMath xmlns:m="http://schemas.openxmlformats.org/officeDocument/2006/math">
                    <m:sSub>
                      <m:sSubPr>
                        <m:ctrlPr>
                          <a:rPr lang="zh-CN" altLang="zh-CN" i="1">
                            <a:latin typeface="Cambria Math" panose="02040503050406030204" pitchFamily="18" charset="0"/>
                          </a:rPr>
                        </m:ctrlPr>
                      </m:sSubPr>
                      <m:e>
                        <m:r>
                          <a:rPr lang="en-US" altLang="zh-CN" b="1" i="0" smtClean="0">
                            <a:latin typeface="Cambria Math" panose="02040503050406030204" pitchFamily="18" charset="0"/>
                          </a:rPr>
                          <m:t>𝐏</m:t>
                        </m:r>
                      </m:e>
                      <m:sub>
                        <m:r>
                          <a:rPr lang="en-US" altLang="zh-CN" b="0" i="1">
                            <a:latin typeface="Cambria Math" panose="02040503050406030204" pitchFamily="18" charset="0"/>
                          </a:rPr>
                          <m:t>𝑖</m:t>
                        </m:r>
                        <m:r>
                          <a:rPr lang="en-US" altLang="zh-CN" b="0">
                            <a:latin typeface="Cambria Math" panose="02040503050406030204" pitchFamily="18" charset="0"/>
                          </a:rPr>
                          <m:t>,</m:t>
                        </m:r>
                        <m:r>
                          <a:rPr lang="en-US" altLang="zh-CN" b="0" i="1">
                            <a:latin typeface="Cambria Math" panose="02040503050406030204" pitchFamily="18" charset="0"/>
                          </a:rPr>
                          <m:t>𝑗</m:t>
                        </m:r>
                      </m:sub>
                    </m:sSub>
                    <m:r>
                      <a:rPr lang="en-US" altLang="zh-CN" b="0">
                        <a:latin typeface="Cambria Math" panose="02040503050406030204" pitchFamily="18" charset="0"/>
                      </a:rPr>
                      <m:t>(</m:t>
                    </m:r>
                    <m:r>
                      <a:rPr lang="en-US" altLang="zh-CN" b="0" i="1">
                        <a:latin typeface="Cambria Math" panose="02040503050406030204" pitchFamily="18" charset="0"/>
                      </a:rPr>
                      <m:t>𝑖</m:t>
                    </m:r>
                    <m:r>
                      <a:rPr lang="en-US" altLang="zh-CN" b="0">
                        <a:latin typeface="Cambria Math" panose="02040503050406030204" pitchFamily="18" charset="0"/>
                      </a:rPr>
                      <m:t>,</m:t>
                    </m:r>
                    <m:r>
                      <a:rPr lang="en-US" altLang="zh-CN" b="0" i="1">
                        <a:latin typeface="Cambria Math" panose="02040503050406030204" pitchFamily="18" charset="0"/>
                      </a:rPr>
                      <m:t>𝑗</m:t>
                    </m:r>
                    <m:r>
                      <a:rPr lang="en-US" altLang="zh-CN" b="0">
                        <a:latin typeface="Cambria Math" panose="02040503050406030204" pitchFamily="18" charset="0"/>
                      </a:rPr>
                      <m:t>=</m:t>
                    </m:r>
                    <m:r>
                      <a:rPr lang="en-US" altLang="zh-CN" b="0" i="1">
                        <a:latin typeface="Cambria Math" panose="02040503050406030204" pitchFamily="18" charset="0"/>
                      </a:rPr>
                      <m:t>1</m:t>
                    </m:r>
                    <m:r>
                      <a:rPr lang="en-US" altLang="zh-CN" b="0">
                        <a:latin typeface="Cambria Math" panose="02040503050406030204" pitchFamily="18" charset="0"/>
                      </a:rPr>
                      <m:t>,…,</m:t>
                    </m:r>
                    <m:r>
                      <a:rPr lang="en-US" altLang="zh-CN" b="0" i="1" smtClean="0">
                        <a:latin typeface="Cambria Math" panose="02040503050406030204" pitchFamily="18" charset="0"/>
                      </a:rPr>
                      <m:t>𝑚</m:t>
                    </m:r>
                    <m:r>
                      <a:rPr lang="en-US" altLang="zh-CN" b="0">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用</a:t>
                </a:r>
                <a:r>
                  <a:rPr lang="zh-CN" altLang="zh-CN" dirty="0">
                    <a:solidFill>
                      <a:srgbClr val="FF0000"/>
                    </a:solidFill>
                    <a:latin typeface="微软雅黑" panose="020B0503020204020204" pitchFamily="34" charset="-122"/>
                    <a:ea typeface="微软雅黑" panose="020B0503020204020204" pitchFamily="34" charset="-122"/>
                  </a:rPr>
                  <a:t>离散余弦变换</a:t>
                </a:r>
                <a:r>
                  <a:rPr lang="zh-CN" altLang="en-US" dirty="0">
                    <a:latin typeface="微软雅黑" panose="020B0503020204020204" pitchFamily="34" charset="-122"/>
                    <a:ea typeface="微软雅黑" panose="020B0503020204020204" pitchFamily="34" charset="-122"/>
                  </a:rPr>
                  <a:t>将其转</a:t>
                </a:r>
                <a:r>
                  <a:rPr lang="zh-CN" altLang="zh-CN" dirty="0">
                    <a:latin typeface="微软雅黑" panose="020B0503020204020204" pitchFamily="34" charset="-122"/>
                    <a:ea typeface="微软雅黑" panose="020B0503020204020204" pitchFamily="34" charset="-122"/>
                  </a:rPr>
                  <a:t>换</a:t>
                </a:r>
                <a:r>
                  <a:rPr lang="zh-CN" altLang="en-US" dirty="0">
                    <a:latin typeface="微软雅黑" panose="020B0503020204020204" pitchFamily="34" charset="-122"/>
                    <a:ea typeface="微软雅黑" panose="020B0503020204020204" pitchFamily="34" charset="-122"/>
                  </a:rPr>
                  <a:t>为</a:t>
                </a:r>
                <a:r>
                  <a:rPr lang="zh-CN" altLang="zh-CN" dirty="0">
                    <a:latin typeface="微软雅黑" panose="020B0503020204020204" pitchFamily="34" charset="-122"/>
                    <a:ea typeface="微软雅黑" panose="020B0503020204020204" pitchFamily="34" charset="-122"/>
                  </a:rPr>
                  <a:t>频域</a:t>
                </a:r>
                <a:r>
                  <a:rPr lang="zh-CN" altLang="en-US" dirty="0">
                    <a:latin typeface="微软雅黑" panose="020B0503020204020204" pitchFamily="34" charset="-122"/>
                    <a:ea typeface="微软雅黑" panose="020B0503020204020204" pitchFamily="34" charset="-122"/>
                  </a:rPr>
                  <a:t>数据</a:t>
                </a:r>
                <a:r>
                  <a:rPr lang="zh-CN"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b="1" dirty="0">
                  <a:latin typeface="微软雅黑" panose="020B0503020204020204" pitchFamily="34" charset="-122"/>
                  <a:ea typeface="微软雅黑" panose="020B0503020204020204" pitchFamily="34" charset="-122"/>
                </a:endParaRPr>
              </a:p>
              <a:p>
                <a:pPr>
                  <a:lnSpc>
                    <a:spcPct val="150000"/>
                  </a:lnSpc>
                  <a:spcBef>
                    <a:spcPct val="0"/>
                  </a:spcBef>
                </a:pPr>
                <a:r>
                  <a:rPr lang="zh-CN" altLang="zh-CN"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2: </a:t>
                </a:r>
                <a:r>
                  <a:rPr lang="zh-CN" altLang="zh-CN" dirty="0">
                    <a:latin typeface="微软雅黑" panose="020B0503020204020204" pitchFamily="34" charset="-122"/>
                    <a:ea typeface="微软雅黑" panose="020B0503020204020204" pitchFamily="34" charset="-122"/>
                  </a:rPr>
                  <a:t>把</a:t>
                </a:r>
                <a14:m>
                  <m:oMath xmlns:m="http://schemas.openxmlformats.org/officeDocument/2006/math">
                    <m:sSub>
                      <m:sSubPr>
                        <m:ctrlPr>
                          <a:rPr lang="zh-CN" altLang="zh-CN" i="1">
                            <a:latin typeface="Cambria Math" panose="02040503050406030204" pitchFamily="18" charset="0"/>
                          </a:rPr>
                        </m:ctrlPr>
                      </m:sSubPr>
                      <m:e>
                        <m:r>
                          <a:rPr lang="en-US" altLang="zh-CN" b="0" i="1">
                            <a:latin typeface="Cambria Math" panose="02040503050406030204" pitchFamily="18" charset="0"/>
                          </a:rPr>
                          <m:t>𝐷</m:t>
                        </m:r>
                      </m:e>
                      <m:sub>
                        <m:r>
                          <a:rPr lang="en-US" altLang="zh-CN" b="0" i="1">
                            <a:latin typeface="Cambria Math" panose="02040503050406030204" pitchFamily="18" charset="0"/>
                          </a:rPr>
                          <m:t>𝑖</m:t>
                        </m:r>
                        <m:r>
                          <a:rPr lang="en-US" altLang="zh-CN" b="0" i="1">
                            <a:latin typeface="Cambria Math" panose="02040503050406030204" pitchFamily="18" charset="0"/>
                          </a:rPr>
                          <m:t>,</m:t>
                        </m:r>
                        <m:r>
                          <a:rPr lang="en-US" altLang="zh-CN" b="0" i="1">
                            <a:latin typeface="Cambria Math" panose="02040503050406030204" pitchFamily="18" charset="0"/>
                          </a:rPr>
                          <m:t>𝑗</m:t>
                        </m:r>
                      </m:sub>
                    </m:sSub>
                  </m:oMath>
                </a14:m>
                <a:r>
                  <a:rPr lang="zh-CN" altLang="zh-CN" dirty="0">
                    <a:latin typeface="微软雅黑" panose="020B0503020204020204" pitchFamily="34" charset="-122"/>
                    <a:ea typeface="微软雅黑" panose="020B0503020204020204" pitchFamily="34" charset="-122"/>
                  </a:rPr>
                  <a:t>按照锯齿形遍历展平</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150000"/>
                  </a:lnSpc>
                  <a:spcBef>
                    <a:spcPct val="0"/>
                  </a:spcBef>
                </a:pP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zh-CN" b="1" dirty="0">
                    <a:latin typeface="微软雅黑" panose="020B0503020204020204" pitchFamily="34" charset="-122"/>
                    <a:ea typeface="微软雅黑" panose="020B0503020204020204" pitchFamily="34" charset="-122"/>
                  </a:rPr>
                  <a:t>步骤</a:t>
                </a:r>
                <a:r>
                  <a:rPr lang="en-US" altLang="zh-CN" b="1" dirty="0">
                    <a:latin typeface="微软雅黑" panose="020B0503020204020204" pitchFamily="34" charset="-122"/>
                    <a:ea typeface="微软雅黑" panose="020B0503020204020204" pitchFamily="34" charset="-122"/>
                  </a:rPr>
                  <a:t>3: </a:t>
                </a:r>
                <a:r>
                  <a:rPr lang="zh-CN" altLang="zh-CN" dirty="0">
                    <a:latin typeface="微软雅黑" panose="020B0503020204020204" pitchFamily="34" charset="-122"/>
                    <a:ea typeface="微软雅黑" panose="020B0503020204020204" pitchFamily="34" charset="-122"/>
                  </a:rPr>
                  <a:t>选取</a:t>
                </a:r>
                <a14:m>
                  <m:oMath xmlns:m="http://schemas.openxmlformats.org/officeDocument/2006/math">
                    <m:sSubSup>
                      <m:sSubSupPr>
                        <m:ctrlPr>
                          <a:rPr lang="zh-CN" altLang="zh-CN" i="1">
                            <a:latin typeface="Cambria Math" panose="02040503050406030204" pitchFamily="18" charset="0"/>
                          </a:rPr>
                        </m:ctrlPr>
                      </m:sSubSupPr>
                      <m:e>
                        <m:r>
                          <a:rPr lang="en-US" altLang="zh-CN" b="0" i="1">
                            <a:latin typeface="Cambria Math" panose="02040503050406030204" pitchFamily="18" charset="0"/>
                          </a:rPr>
                          <m:t>𝐶</m:t>
                        </m:r>
                      </m:e>
                      <m:sub>
                        <m:r>
                          <a:rPr lang="en-US" altLang="zh-CN" b="0" i="1">
                            <a:latin typeface="Cambria Math" panose="02040503050406030204" pitchFamily="18" charset="0"/>
                          </a:rPr>
                          <m:t>𝑖</m:t>
                        </m:r>
                        <m:r>
                          <a:rPr lang="en-US" altLang="zh-CN" b="0">
                            <a:latin typeface="Cambria Math" panose="02040503050406030204" pitchFamily="18" charset="0"/>
                          </a:rPr>
                          <m:t>,</m:t>
                        </m:r>
                        <m:r>
                          <a:rPr lang="en-US" altLang="zh-CN" b="0" i="1">
                            <a:latin typeface="Cambria Math" panose="02040503050406030204" pitchFamily="18" charset="0"/>
                          </a:rPr>
                          <m:t>𝑗</m:t>
                        </m:r>
                      </m:sub>
                      <m:sup>
                        <m:r>
                          <a:rPr lang="en-US" altLang="zh-CN" b="0">
                            <a:latin typeface="Cambria Math" panose="02040503050406030204" pitchFamily="18" charset="0"/>
                          </a:rPr>
                          <m:t>∗</m:t>
                        </m:r>
                      </m:sup>
                    </m:sSubSup>
                  </m:oMath>
                </a14:m>
                <a:r>
                  <a:rPr lang="zh-CN" altLang="zh-CN" dirty="0">
                    <a:latin typeface="微软雅黑" panose="020B0503020204020204" pitchFamily="34" charset="-122"/>
                    <a:ea typeface="微软雅黑" panose="020B0503020204020204" pitchFamily="34" charset="-122"/>
                  </a:rPr>
                  <a:t>的前</a:t>
                </a:r>
                <a14:m>
                  <m:oMath xmlns:m="http://schemas.openxmlformats.org/officeDocument/2006/math">
                    <m:r>
                      <m:rPr>
                        <m:sty m:val="p"/>
                      </m:rPr>
                      <a:rPr lang="en-US" altLang="zh-CN" b="0" i="0" smtClean="0">
                        <a:latin typeface="Cambria Math" panose="02040503050406030204" pitchFamily="18" charset="0"/>
                      </a:rPr>
                      <m:t>c</m:t>
                    </m:r>
                    <m:r>
                      <a:rPr lang="en-US" altLang="zh-CN" b="0">
                        <a:latin typeface="Cambria Math" panose="02040503050406030204" pitchFamily="18" charset="0"/>
                      </a:rPr>
                      <m:t>≪</m:t>
                    </m:r>
                    <m:r>
                      <a:rPr lang="en-US" altLang="zh-CN" b="0" i="1">
                        <a:latin typeface="Cambria Math" panose="02040503050406030204" pitchFamily="18" charset="0"/>
                      </a:rPr>
                      <m:t>𝐵</m:t>
                    </m:r>
                    <m:r>
                      <a:rPr lang="en-US" altLang="zh-CN" b="0">
                        <a:latin typeface="Cambria Math" panose="02040503050406030204" pitchFamily="18" charset="0"/>
                      </a:rPr>
                      <m:t>×</m:t>
                    </m:r>
                    <m:r>
                      <a:rPr lang="en-US" altLang="zh-CN" b="0" i="1">
                        <a:latin typeface="Cambria Math" panose="02040503050406030204" pitchFamily="18" charset="0"/>
                      </a:rPr>
                      <m:t>𝐵</m:t>
                    </m:r>
                  </m:oMath>
                </a14:m>
                <a:r>
                  <a:rPr lang="zh-CN" altLang="zh-CN" dirty="0">
                    <a:latin typeface="微软雅黑" panose="020B0503020204020204" pitchFamily="34" charset="-122"/>
                    <a:ea typeface="微软雅黑" panose="020B0503020204020204" pitchFamily="34" charset="-122"/>
                  </a:rPr>
                  <a:t>个元素</a:t>
                </a:r>
                <a:r>
                  <a:rPr lang="zh-CN" altLang="en-US" dirty="0">
                    <a:latin typeface="微软雅黑" panose="020B0503020204020204" pitchFamily="34" charset="-122"/>
                    <a:ea typeface="微软雅黑" panose="020B0503020204020204" pitchFamily="34" charset="-122"/>
                  </a:rPr>
                  <a:t>作为</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𝐶</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r>
                      <a:rPr lang="zh-CN" altLang="en-US" i="1">
                        <a:latin typeface="Cambria Math" panose="02040503050406030204" pitchFamily="18" charset="0"/>
                      </a:rPr>
                      <m:t>，</m:t>
                    </m:r>
                  </m:oMath>
                </a14:m>
                <a:r>
                  <a:rPr lang="zh-CN" altLang="en-US" dirty="0">
                    <a:latin typeface="微软雅黑" panose="020B0503020204020204" pitchFamily="34" charset="-122"/>
                    <a:ea typeface="微软雅黑" panose="020B0503020204020204" pitchFamily="34" charset="-122"/>
                  </a:rPr>
                  <a:t>组合</a:t>
                </a:r>
                <a14:m>
                  <m:oMath xmlns:m="http://schemas.openxmlformats.org/officeDocument/2006/math">
                    <m:sSub>
                      <m:sSubPr>
                        <m:ctrlPr>
                          <a:rPr lang="zh-CN" altLang="zh-CN" i="1">
                            <a:latin typeface="Cambria Math" panose="02040503050406030204" pitchFamily="18" charset="0"/>
                          </a:rPr>
                        </m:ctrlPr>
                      </m:sSubPr>
                      <m:e>
                        <m:r>
                          <a:rPr lang="en-US" altLang="zh-CN">
                            <a:latin typeface="Cambria Math" panose="02040503050406030204" pitchFamily="18" charset="0"/>
                          </a:rPr>
                          <m:t>𝐶</m:t>
                        </m:r>
                      </m:e>
                      <m:sub>
                        <m:r>
                          <a:rPr lang="en-US" altLang="zh-CN">
                            <a:latin typeface="Cambria Math" panose="02040503050406030204" pitchFamily="18" charset="0"/>
                          </a:rPr>
                          <m:t>𝑖</m:t>
                        </m:r>
                        <m:r>
                          <a:rPr lang="en-US" altLang="zh-CN">
                            <a:latin typeface="Cambria Math" panose="02040503050406030204" pitchFamily="18" charset="0"/>
                          </a:rPr>
                          <m:t>,</m:t>
                        </m:r>
                        <m:r>
                          <a:rPr lang="en-US" altLang="zh-CN">
                            <a:latin typeface="Cambria Math" panose="02040503050406030204" pitchFamily="18" charset="0"/>
                          </a:rPr>
                          <m:t>𝑗</m:t>
                        </m:r>
                      </m:sub>
                    </m:sSub>
                  </m:oMath>
                </a14:m>
                <a:r>
                  <a:rPr lang="zh-CN" altLang="en-US" dirty="0">
                    <a:latin typeface="微软雅黑" panose="020B0503020204020204" pitchFamily="34" charset="-122"/>
                    <a:ea typeface="微软雅黑" panose="020B0503020204020204" pitchFamily="34" charset="-122"/>
                  </a:rPr>
                  <a:t>得到超图像</a:t>
                </a:r>
                <a:endParaRPr lang="zh-CN" altLang="zh-CN" dirty="0">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CE73C961-6E95-4733-8D07-F68011692EAA}"/>
                  </a:ext>
                </a:extLst>
              </p:cNvPr>
              <p:cNvSpPr txBox="1">
                <a:spLocks noRot="1" noChangeAspect="1" noMove="1" noResize="1" noEditPoints="1" noAdjustHandles="1" noChangeArrowheads="1" noChangeShapeType="1" noTextEdit="1"/>
              </p:cNvSpPr>
              <p:nvPr/>
            </p:nvSpPr>
            <p:spPr>
              <a:xfrm>
                <a:off x="281133" y="1283898"/>
                <a:ext cx="7944761" cy="3887542"/>
              </a:xfrm>
              <a:prstGeom prst="rect">
                <a:avLst/>
              </a:prstGeom>
              <a:blipFill>
                <a:blip r:embed="rId3"/>
                <a:stretch>
                  <a:fillRect l="-1765"/>
                </a:stretch>
              </a:blipFill>
            </p:spPr>
            <p:txBody>
              <a:bodyPr/>
              <a:lstStyle/>
              <a:p>
                <a:r>
                  <a:rPr lang="zh-CN" altLang="en-US">
                    <a:noFill/>
                  </a:rPr>
                  <a:t> </a:t>
                </a:r>
              </a:p>
            </p:txBody>
          </p:sp>
        </mc:Fallback>
      </mc:AlternateContent>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358772" y="1385581"/>
            <a:ext cx="8215047" cy="375055"/>
          </a:xfrm>
        </p:spPr>
        <p:txBody>
          <a:bodyPr/>
          <a:lstStyle/>
          <a:p>
            <a:r>
              <a:rPr kumimoji="1" lang="zh-CN" altLang="en-US" dirty="0"/>
              <a:t>基于</a:t>
            </a:r>
            <a:r>
              <a:rPr kumimoji="1" lang="en-US" altLang="zh-CN" dirty="0"/>
              <a:t>DCT</a:t>
            </a:r>
            <a:r>
              <a:rPr kumimoji="1" lang="zh-CN" altLang="en-US" dirty="0"/>
              <a:t>的电路版图特征提取</a:t>
            </a:r>
            <a:endParaRPr kumimoji="1" lang="en-US" altLang="zh-CN" dirty="0"/>
          </a:p>
          <a:p>
            <a:pPr lvl="2"/>
            <a:endParaRPr kumimoji="1" lang="en-US" altLang="zh-CN" dirty="0"/>
          </a:p>
        </p:txBody>
      </p:sp>
      <p:graphicFrame>
        <p:nvGraphicFramePr>
          <p:cNvPr id="6" name="对象 5">
            <a:extLst>
              <a:ext uri="{FF2B5EF4-FFF2-40B4-BE49-F238E27FC236}">
                <a16:creationId xmlns:a16="http://schemas.microsoft.com/office/drawing/2014/main" id="{34DD4C88-F45C-678C-5091-33D66E26673C}"/>
              </a:ext>
            </a:extLst>
          </p:cNvPr>
          <p:cNvGraphicFramePr>
            <a:graphicFrameLocks noChangeAspect="1"/>
          </p:cNvGraphicFramePr>
          <p:nvPr>
            <p:extLst>
              <p:ext uri="{D42A27DB-BD31-4B8C-83A1-F6EECF244321}">
                <p14:modId xmlns:p14="http://schemas.microsoft.com/office/powerpoint/2010/main" val="2537102477"/>
              </p:ext>
            </p:extLst>
          </p:nvPr>
        </p:nvGraphicFramePr>
        <p:xfrm>
          <a:off x="1770786" y="2668387"/>
          <a:ext cx="5761177" cy="571584"/>
        </p:xfrm>
        <a:graphic>
          <a:graphicData uri="http://schemas.openxmlformats.org/presentationml/2006/ole">
            <mc:AlternateContent xmlns:mc="http://schemas.openxmlformats.org/markup-compatibility/2006">
              <mc:Choice xmlns:v="urn:schemas-microsoft-com:vml" Requires="v">
                <p:oleObj name="AxMath" r:id="rId4" imgW="4966920" imgH="488880" progId="Equation.AxMath">
                  <p:embed/>
                </p:oleObj>
              </mc:Choice>
              <mc:Fallback>
                <p:oleObj name="AxMath" r:id="rId4" imgW="4966920" imgH="488880" progId="Equation.AxMath">
                  <p:embed/>
                  <p:pic>
                    <p:nvPicPr>
                      <p:cNvPr id="19" name="对象 18">
                        <a:extLst>
                          <a:ext uri="{FF2B5EF4-FFF2-40B4-BE49-F238E27FC236}">
                            <a16:creationId xmlns:a16="http://schemas.microsoft.com/office/drawing/2014/main" id="{0923B415-B5F6-4775-9D18-BB37E65E1D06}"/>
                          </a:ext>
                        </a:extLst>
                      </p:cNvPr>
                      <p:cNvPicPr>
                        <a:picLocks noChangeAspect="1" noChangeArrowheads="1"/>
                      </p:cNvPicPr>
                      <p:nvPr/>
                    </p:nvPicPr>
                    <p:blipFill>
                      <a:blip r:embed="rId5"/>
                      <a:srcRect/>
                      <a:stretch>
                        <a:fillRect/>
                      </a:stretch>
                    </p:blipFill>
                    <p:spPr bwMode="auto">
                      <a:xfrm>
                        <a:off x="1770786" y="2668387"/>
                        <a:ext cx="5761177" cy="571584"/>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801D5CF0-F893-CFA8-8194-88A3DD19CBCE}"/>
              </a:ext>
            </a:extLst>
          </p:cNvPr>
          <p:cNvGraphicFramePr>
            <a:graphicFrameLocks noChangeAspect="1"/>
          </p:cNvGraphicFramePr>
          <p:nvPr>
            <p:extLst>
              <p:ext uri="{D42A27DB-BD31-4B8C-83A1-F6EECF244321}">
                <p14:modId xmlns:p14="http://schemas.microsoft.com/office/powerpoint/2010/main" val="297929325"/>
              </p:ext>
            </p:extLst>
          </p:nvPr>
        </p:nvGraphicFramePr>
        <p:xfrm>
          <a:off x="2147320" y="3720487"/>
          <a:ext cx="4849360" cy="347068"/>
        </p:xfrm>
        <a:graphic>
          <a:graphicData uri="http://schemas.openxmlformats.org/presentationml/2006/ole">
            <mc:AlternateContent xmlns:mc="http://schemas.openxmlformats.org/markup-compatibility/2006">
              <mc:Choice xmlns:v="urn:schemas-microsoft-com:vml" Requires="v">
                <p:oleObj name="AxMath" r:id="rId6" imgW="3461400" imgH="245520" progId="Equation.AxMath">
                  <p:embed/>
                </p:oleObj>
              </mc:Choice>
              <mc:Fallback>
                <p:oleObj name="AxMath" r:id="rId6" imgW="3461400" imgH="245520" progId="Equation.AxMath">
                  <p:embed/>
                  <p:pic>
                    <p:nvPicPr>
                      <p:cNvPr id="6" name="对象 5">
                        <a:extLst>
                          <a:ext uri="{FF2B5EF4-FFF2-40B4-BE49-F238E27FC236}">
                            <a16:creationId xmlns:a16="http://schemas.microsoft.com/office/drawing/2014/main" id="{34DD4C88-F45C-678C-5091-33D66E26673C}"/>
                          </a:ext>
                        </a:extLst>
                      </p:cNvPr>
                      <p:cNvPicPr>
                        <a:picLocks noChangeAspect="1" noChangeArrowheads="1"/>
                      </p:cNvPicPr>
                      <p:nvPr/>
                    </p:nvPicPr>
                    <p:blipFill>
                      <a:blip r:embed="rId7"/>
                      <a:srcRect/>
                      <a:stretch>
                        <a:fillRect/>
                      </a:stretch>
                    </p:blipFill>
                    <p:spPr bwMode="auto">
                      <a:xfrm>
                        <a:off x="2147320" y="3720487"/>
                        <a:ext cx="4849360" cy="347068"/>
                      </a:xfrm>
                      <a:prstGeom prst="rect">
                        <a:avLst/>
                      </a:prstGeom>
                      <a:noFill/>
                    </p:spPr>
                  </p:pic>
                </p:oleObj>
              </mc:Fallback>
            </mc:AlternateContent>
          </a:graphicData>
        </a:graphic>
      </p:graphicFrame>
      <p:graphicFrame>
        <p:nvGraphicFramePr>
          <p:cNvPr id="16" name="对象 15">
            <a:extLst>
              <a:ext uri="{FF2B5EF4-FFF2-40B4-BE49-F238E27FC236}">
                <a16:creationId xmlns:a16="http://schemas.microsoft.com/office/drawing/2014/main" id="{22D74F82-A319-1A57-BFD1-875C548B9CED}"/>
              </a:ext>
            </a:extLst>
          </p:cNvPr>
          <p:cNvGraphicFramePr>
            <a:graphicFrameLocks noChangeAspect="1"/>
          </p:cNvGraphicFramePr>
          <p:nvPr>
            <p:extLst>
              <p:ext uri="{D42A27DB-BD31-4B8C-83A1-F6EECF244321}">
                <p14:modId xmlns:p14="http://schemas.microsoft.com/office/powerpoint/2010/main" val="749498078"/>
              </p:ext>
            </p:extLst>
          </p:nvPr>
        </p:nvGraphicFramePr>
        <p:xfrm>
          <a:off x="6974246" y="3774550"/>
          <a:ext cx="1888621" cy="1126649"/>
        </p:xfrm>
        <a:graphic>
          <a:graphicData uri="http://schemas.openxmlformats.org/presentationml/2006/ole">
            <mc:AlternateContent xmlns:mc="http://schemas.openxmlformats.org/markup-compatibility/2006">
              <mc:Choice xmlns:v="urn:schemas-microsoft-com:vml" Requires="v">
                <p:oleObj name="AxMath" r:id="rId8" imgW="1837080" imgH="1091880" progId="Equation.AxMath">
                  <p:embed/>
                </p:oleObj>
              </mc:Choice>
              <mc:Fallback>
                <p:oleObj name="AxMath" r:id="rId8" imgW="1837080" imgH="1091880" progId="Equation.AxMath">
                  <p:embed/>
                  <p:pic>
                    <p:nvPicPr>
                      <p:cNvPr id="12" name="对象 11">
                        <a:extLst>
                          <a:ext uri="{FF2B5EF4-FFF2-40B4-BE49-F238E27FC236}">
                            <a16:creationId xmlns:a16="http://schemas.microsoft.com/office/drawing/2014/main" id="{801D5CF0-F893-CFA8-8194-88A3DD19CBCE}"/>
                          </a:ext>
                        </a:extLst>
                      </p:cNvPr>
                      <p:cNvPicPr>
                        <a:picLocks noChangeAspect="1" noChangeArrowheads="1"/>
                      </p:cNvPicPr>
                      <p:nvPr/>
                    </p:nvPicPr>
                    <p:blipFill>
                      <a:blip r:embed="rId9"/>
                      <a:srcRect/>
                      <a:stretch>
                        <a:fillRect/>
                      </a:stretch>
                    </p:blipFill>
                    <p:spPr bwMode="auto">
                      <a:xfrm>
                        <a:off x="6974246" y="3774550"/>
                        <a:ext cx="1888621" cy="1126649"/>
                      </a:xfrm>
                      <a:prstGeom prst="rect">
                        <a:avLst/>
                      </a:prstGeom>
                      <a:noFill/>
                    </p:spPr>
                  </p:pic>
                </p:oleObj>
              </mc:Fallback>
            </mc:AlternateContent>
          </a:graphicData>
        </a:graphic>
      </p:graphicFrame>
      <p:sp>
        <p:nvSpPr>
          <p:cNvPr id="17" name="AutoShape 2">
            <a:extLst>
              <a:ext uri="{FF2B5EF4-FFF2-40B4-BE49-F238E27FC236}">
                <a16:creationId xmlns:a16="http://schemas.microsoft.com/office/drawing/2014/main" id="{E1848EF8-1887-6571-4F49-E7685EF57EC2}"/>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a:extLst>
              <a:ext uri="{FF2B5EF4-FFF2-40B4-BE49-F238E27FC236}">
                <a16:creationId xmlns:a16="http://schemas.microsoft.com/office/drawing/2014/main" id="{CFBABC65-C883-4836-249E-DCC543B40C18}"/>
              </a:ext>
            </a:extLst>
          </p:cNvPr>
          <p:cNvGrpSpPr/>
          <p:nvPr/>
        </p:nvGrpSpPr>
        <p:grpSpPr>
          <a:xfrm>
            <a:off x="700310" y="4952489"/>
            <a:ext cx="7531963" cy="1927505"/>
            <a:chOff x="700310" y="4952489"/>
            <a:chExt cx="7531963" cy="1927505"/>
          </a:xfrm>
        </p:grpSpPr>
        <p:sp>
          <p:nvSpPr>
            <p:cNvPr id="13" name="矩形 12">
              <a:extLst>
                <a:ext uri="{FF2B5EF4-FFF2-40B4-BE49-F238E27FC236}">
                  <a16:creationId xmlns:a16="http://schemas.microsoft.com/office/drawing/2014/main" id="{FF5A6312-B215-4F60-8C50-E0E3F3B6209B}"/>
                </a:ext>
              </a:extLst>
            </p:cNvPr>
            <p:cNvSpPr/>
            <p:nvPr/>
          </p:nvSpPr>
          <p:spPr>
            <a:xfrm>
              <a:off x="2849603" y="6541440"/>
              <a:ext cx="3233376"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基于离散余弦变换的特征张量提取</a:t>
              </a:r>
            </a:p>
          </p:txBody>
        </p:sp>
        <p:pic>
          <p:nvPicPr>
            <p:cNvPr id="19" name="图片 18">
              <a:extLst>
                <a:ext uri="{FF2B5EF4-FFF2-40B4-BE49-F238E27FC236}">
                  <a16:creationId xmlns:a16="http://schemas.microsoft.com/office/drawing/2014/main" id="{891DBA1A-DCE3-B5F9-6138-8884ACBCF12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00310" y="4952489"/>
              <a:ext cx="7531963" cy="1518161"/>
            </a:xfrm>
            <a:prstGeom prst="rect">
              <a:avLst/>
            </a:prstGeom>
          </p:spPr>
        </p:pic>
      </p:grpSp>
    </p:spTree>
    <p:extLst>
      <p:ext uri="{BB962C8B-B14F-4D97-AF65-F5344CB8AC3E}">
        <p14:creationId xmlns:p14="http://schemas.microsoft.com/office/powerpoint/2010/main" val="3167016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研究内容一</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444374"/>
            <a:ext cx="8215047" cy="496297"/>
          </a:xfrm>
        </p:spPr>
        <p:txBody>
          <a:bodyPr/>
          <a:lstStyle/>
          <a:p>
            <a:r>
              <a:rPr kumimoji="1" lang="zh-CN" altLang="en-US" dirty="0"/>
              <a:t>基于</a:t>
            </a:r>
            <a:r>
              <a:rPr kumimoji="1" lang="en-US" altLang="zh-CN" dirty="0"/>
              <a:t>Group Lasso</a:t>
            </a:r>
            <a:r>
              <a:rPr kumimoji="1" lang="zh-CN" altLang="en-US" dirty="0"/>
              <a:t>的特征选择</a:t>
            </a:r>
            <a:endParaRPr kumimoji="1" lang="en-US" altLang="zh-CN" dirty="0"/>
          </a:p>
          <a:p>
            <a:pPr lvl="1"/>
            <a:r>
              <a:rPr lang="en-US" altLang="zh-CN" b="1" dirty="0">
                <a:latin typeface="微软雅黑" panose="020B0503020204020204" pitchFamily="34" charset="-122"/>
                <a:ea typeface="微软雅黑" panose="020B0503020204020204" pitchFamily="34" charset="-122"/>
              </a:rPr>
              <a:t>Group Lasso</a:t>
            </a:r>
            <a:r>
              <a:rPr lang="zh-CN" altLang="en-US" b="1" dirty="0">
                <a:latin typeface="微软雅黑" panose="020B0503020204020204" pitchFamily="34" charset="-122"/>
                <a:ea typeface="微软雅黑" panose="020B0503020204020204" pitchFamily="34" charset="-122"/>
              </a:rPr>
              <a:t>最优化目标：</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r>
              <a:rPr lang="zh-CN" altLang="en-US" dirty="0"/>
              <a:t>用于</a:t>
            </a:r>
            <a:r>
              <a:rPr lang="zh-CN" altLang="en-US" b="1" dirty="0">
                <a:latin typeface="微软雅黑" panose="020B0503020204020204" pitchFamily="34" charset="-122"/>
                <a:ea typeface="微软雅黑" panose="020B0503020204020204" pitchFamily="34" charset="-122"/>
              </a:rPr>
              <a:t>特征选择的</a:t>
            </a:r>
            <a:r>
              <a:rPr lang="en-US" altLang="zh-CN" b="1" dirty="0">
                <a:latin typeface="微软雅黑" panose="020B0503020204020204" pitchFamily="34" charset="-122"/>
                <a:ea typeface="微软雅黑" panose="020B0503020204020204" pitchFamily="34" charset="-122"/>
              </a:rPr>
              <a:t>Group Lasso</a:t>
            </a:r>
            <a:r>
              <a:rPr lang="zh-CN" altLang="en-US" b="1" dirty="0">
                <a:latin typeface="微软雅黑" panose="020B0503020204020204" pitchFamily="34" charset="-122"/>
                <a:ea typeface="微软雅黑" panose="020B0503020204020204" pitchFamily="34" charset="-122"/>
              </a:rPr>
              <a:t>最优化目标：</a:t>
            </a:r>
            <a:endParaRPr lang="en-US" altLang="zh-CN" b="1" dirty="0">
              <a:latin typeface="微软雅黑" panose="020B0503020204020204" pitchFamily="34" charset="-122"/>
              <a:ea typeface="微软雅黑" panose="020B0503020204020204" pitchFamily="34" charset="-122"/>
            </a:endParaRPr>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15</a:t>
            </a:fld>
            <a:endParaRPr lang="en-US" altLang="zh-CN" dirty="0"/>
          </a:p>
        </p:txBody>
      </p:sp>
      <p:sp>
        <p:nvSpPr>
          <p:cNvPr id="13" name="矩形 12">
            <a:extLst>
              <a:ext uri="{FF2B5EF4-FFF2-40B4-BE49-F238E27FC236}">
                <a16:creationId xmlns:a16="http://schemas.microsoft.com/office/drawing/2014/main" id="{11DC902B-A480-4361-8E65-794B40CCD788}"/>
              </a:ext>
            </a:extLst>
          </p:cNvPr>
          <p:cNvSpPr/>
          <p:nvPr/>
        </p:nvSpPr>
        <p:spPr>
          <a:xfrm>
            <a:off x="2955311" y="6411900"/>
            <a:ext cx="3233376"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Group Lasso</a:t>
            </a:r>
            <a:r>
              <a:rPr lang="zh-CN" altLang="en-US" sz="1600" b="1" dirty="0">
                <a:latin typeface="微软雅黑" panose="020B0503020204020204" pitchFamily="34" charset="-122"/>
                <a:ea typeface="微软雅黑" panose="020B0503020204020204" pitchFamily="34" charset="-122"/>
              </a:rPr>
              <a:t>特征选择示意图</a:t>
            </a:r>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0" name="组合 19">
            <a:extLst>
              <a:ext uri="{FF2B5EF4-FFF2-40B4-BE49-F238E27FC236}">
                <a16:creationId xmlns:a16="http://schemas.microsoft.com/office/drawing/2014/main" id="{3697FACB-4670-4D67-B24A-8284AF52351B}"/>
              </a:ext>
            </a:extLst>
          </p:cNvPr>
          <p:cNvGrpSpPr/>
          <p:nvPr/>
        </p:nvGrpSpPr>
        <p:grpSpPr>
          <a:xfrm>
            <a:off x="2422525" y="2357438"/>
            <a:ext cx="3902075" cy="1866900"/>
            <a:chOff x="2422525" y="2357438"/>
            <a:chExt cx="3902075" cy="1866900"/>
          </a:xfrm>
        </p:grpSpPr>
        <p:graphicFrame>
          <p:nvGraphicFramePr>
            <p:cNvPr id="17" name="对象 16">
              <a:extLst>
                <a:ext uri="{FF2B5EF4-FFF2-40B4-BE49-F238E27FC236}">
                  <a16:creationId xmlns:a16="http://schemas.microsoft.com/office/drawing/2014/main" id="{A4B9293F-3FAD-4FAB-8BC0-17E454385FE8}"/>
                </a:ext>
              </a:extLst>
            </p:cNvPr>
            <p:cNvGraphicFramePr>
              <a:graphicFrameLocks noChangeAspect="1"/>
            </p:cNvGraphicFramePr>
            <p:nvPr>
              <p:extLst>
                <p:ext uri="{D42A27DB-BD31-4B8C-83A1-F6EECF244321}">
                  <p14:modId xmlns:p14="http://schemas.microsoft.com/office/powerpoint/2010/main" val="3045168557"/>
                </p:ext>
              </p:extLst>
            </p:nvPr>
          </p:nvGraphicFramePr>
          <p:xfrm>
            <a:off x="2422525" y="2357438"/>
            <a:ext cx="3760788" cy="711200"/>
          </p:xfrm>
          <a:graphic>
            <a:graphicData uri="http://schemas.openxmlformats.org/presentationml/2006/ole">
              <mc:AlternateContent xmlns:mc="http://schemas.openxmlformats.org/markup-compatibility/2006">
                <mc:Choice xmlns:v="urn:schemas-microsoft-com:vml" Requires="v">
                  <p:oleObj name="AxMath" r:id="rId3" imgW="2599560" imgH="488880" progId="Equation.AxMath">
                    <p:embed/>
                  </p:oleObj>
                </mc:Choice>
                <mc:Fallback>
                  <p:oleObj name="AxMath" r:id="rId3" imgW="2599560" imgH="488880" progId="Equation.AxMath">
                    <p:embed/>
                    <p:pic>
                      <p:nvPicPr>
                        <p:cNvPr id="0" name="Object 1"/>
                        <p:cNvPicPr>
                          <a:picLocks noChangeAspect="1" noChangeArrowheads="1"/>
                        </p:cNvPicPr>
                        <p:nvPr/>
                      </p:nvPicPr>
                      <p:blipFill>
                        <a:blip r:embed="rId4"/>
                        <a:srcRect/>
                        <a:stretch>
                          <a:fillRect/>
                        </a:stretch>
                      </p:blipFill>
                      <p:spPr bwMode="auto">
                        <a:xfrm>
                          <a:off x="2422525" y="2357438"/>
                          <a:ext cx="3760788" cy="711200"/>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0923B415-B5F6-4775-9D18-BB37E65E1D06}"/>
                </a:ext>
              </a:extLst>
            </p:cNvPr>
            <p:cNvGraphicFramePr>
              <a:graphicFrameLocks noChangeAspect="1"/>
            </p:cNvGraphicFramePr>
            <p:nvPr>
              <p:extLst>
                <p:ext uri="{D42A27DB-BD31-4B8C-83A1-F6EECF244321}">
                  <p14:modId xmlns:p14="http://schemas.microsoft.com/office/powerpoint/2010/main" val="2272503588"/>
                </p:ext>
              </p:extLst>
            </p:nvPr>
          </p:nvGraphicFramePr>
          <p:xfrm>
            <a:off x="2489200" y="3570288"/>
            <a:ext cx="3835400" cy="654050"/>
          </p:xfrm>
          <a:graphic>
            <a:graphicData uri="http://schemas.openxmlformats.org/presentationml/2006/ole">
              <mc:AlternateContent xmlns:mc="http://schemas.openxmlformats.org/markup-compatibility/2006">
                <mc:Choice xmlns:v="urn:schemas-microsoft-com:vml" Requires="v">
                  <p:oleObj name="AxMath" r:id="rId5" imgW="2862000" imgH="484200" progId="Equation.AxMath">
                    <p:embed/>
                  </p:oleObj>
                </mc:Choice>
                <mc:Fallback>
                  <p:oleObj name="AxMath" r:id="rId5" imgW="2862000" imgH="484200" progId="Equation.AxMath">
                    <p:embed/>
                    <p:pic>
                      <p:nvPicPr>
                        <p:cNvPr id="0" name="Object 3"/>
                        <p:cNvPicPr>
                          <a:picLocks noChangeAspect="1" noChangeArrowheads="1"/>
                        </p:cNvPicPr>
                        <p:nvPr/>
                      </p:nvPicPr>
                      <p:blipFill>
                        <a:blip r:embed="rId6"/>
                        <a:srcRect/>
                        <a:stretch>
                          <a:fillRect/>
                        </a:stretch>
                      </p:blipFill>
                      <p:spPr bwMode="auto">
                        <a:xfrm>
                          <a:off x="2489200" y="3570288"/>
                          <a:ext cx="3835400" cy="654050"/>
                        </a:xfrm>
                        <a:prstGeom prst="rect">
                          <a:avLst/>
                        </a:prstGeom>
                        <a:noFill/>
                      </p:spPr>
                    </p:pic>
                  </p:oleObj>
                </mc:Fallback>
              </mc:AlternateContent>
            </a:graphicData>
          </a:graphic>
        </p:graphicFrame>
      </p:grpSp>
      <p:pic>
        <p:nvPicPr>
          <p:cNvPr id="6" name="图片 5">
            <a:extLst>
              <a:ext uri="{FF2B5EF4-FFF2-40B4-BE49-F238E27FC236}">
                <a16:creationId xmlns:a16="http://schemas.microsoft.com/office/drawing/2014/main" id="{F357C48F-8597-3ED6-FF41-D2DFCBC3E6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68624" y="4293495"/>
            <a:ext cx="7006749" cy="2061313"/>
          </a:xfrm>
          <a:prstGeom prst="rect">
            <a:avLst/>
          </a:prstGeom>
        </p:spPr>
      </p:pic>
    </p:spTree>
    <p:extLst>
      <p:ext uri="{BB962C8B-B14F-4D97-AF65-F5344CB8AC3E}">
        <p14:creationId xmlns:p14="http://schemas.microsoft.com/office/powerpoint/2010/main" val="507059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研究内容一</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444374"/>
            <a:ext cx="3124337" cy="496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zh-CN" altLang="en-US" dirty="0"/>
              <a:t>数据集和神经网络规模</a:t>
            </a:r>
            <a:endParaRPr kumimoji="1" lang="en-US" altLang="zh-CN" dirty="0"/>
          </a:p>
          <a:p>
            <a:endParaRPr kumimoji="1"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16</a:t>
            </a:fld>
            <a:endParaRPr lang="en-US" altLang="zh-CN" dirty="0"/>
          </a:p>
        </p:txBody>
      </p:sp>
      <p:sp>
        <p:nvSpPr>
          <p:cNvPr id="13" name="矩形 12">
            <a:extLst>
              <a:ext uri="{FF2B5EF4-FFF2-40B4-BE49-F238E27FC236}">
                <a16:creationId xmlns:a16="http://schemas.microsoft.com/office/drawing/2014/main" id="{11DC902B-A480-4361-8E65-794B40CCD788}"/>
              </a:ext>
            </a:extLst>
          </p:cNvPr>
          <p:cNvSpPr/>
          <p:nvPr/>
        </p:nvSpPr>
        <p:spPr>
          <a:xfrm>
            <a:off x="1241836" y="5018898"/>
            <a:ext cx="3233376"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数据集</a:t>
            </a:r>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7" name="图片 6">
            <a:extLst>
              <a:ext uri="{FF2B5EF4-FFF2-40B4-BE49-F238E27FC236}">
                <a16:creationId xmlns:a16="http://schemas.microsoft.com/office/drawing/2014/main" id="{C1F99514-A870-8610-3ECA-86F717B390D1}"/>
              </a:ext>
            </a:extLst>
          </p:cNvPr>
          <p:cNvPicPr>
            <a:picLocks noChangeAspect="1"/>
          </p:cNvPicPr>
          <p:nvPr/>
        </p:nvPicPr>
        <p:blipFill>
          <a:blip r:embed="rId3"/>
          <a:stretch>
            <a:fillRect/>
          </a:stretch>
        </p:blipFill>
        <p:spPr>
          <a:xfrm>
            <a:off x="534795" y="2461155"/>
            <a:ext cx="4647459" cy="2363910"/>
          </a:xfrm>
          <a:prstGeom prst="rect">
            <a:avLst/>
          </a:prstGeom>
        </p:spPr>
      </p:pic>
      <p:pic>
        <p:nvPicPr>
          <p:cNvPr id="9" name="图片 8">
            <a:extLst>
              <a:ext uri="{FF2B5EF4-FFF2-40B4-BE49-F238E27FC236}">
                <a16:creationId xmlns:a16="http://schemas.microsoft.com/office/drawing/2014/main" id="{B24D2AD7-F960-C39C-C6AF-51749AC41EA2}"/>
              </a:ext>
            </a:extLst>
          </p:cNvPr>
          <p:cNvPicPr>
            <a:picLocks noChangeAspect="1"/>
          </p:cNvPicPr>
          <p:nvPr/>
        </p:nvPicPr>
        <p:blipFill>
          <a:blip r:embed="rId4"/>
          <a:stretch>
            <a:fillRect/>
          </a:stretch>
        </p:blipFill>
        <p:spPr>
          <a:xfrm>
            <a:off x="5743506" y="2503448"/>
            <a:ext cx="3140567" cy="2279325"/>
          </a:xfrm>
          <a:prstGeom prst="rect">
            <a:avLst/>
          </a:prstGeom>
        </p:spPr>
      </p:pic>
      <p:sp>
        <p:nvSpPr>
          <p:cNvPr id="10" name="矩形 9">
            <a:extLst>
              <a:ext uri="{FF2B5EF4-FFF2-40B4-BE49-F238E27FC236}">
                <a16:creationId xmlns:a16="http://schemas.microsoft.com/office/drawing/2014/main" id="{05A40C22-85A7-C3AA-70D2-3EE51A6F99E7}"/>
              </a:ext>
            </a:extLst>
          </p:cNvPr>
          <p:cNvSpPr/>
          <p:nvPr/>
        </p:nvSpPr>
        <p:spPr>
          <a:xfrm>
            <a:off x="5697101" y="5018898"/>
            <a:ext cx="3233376"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卷积神经网络模型配置</a:t>
            </a:r>
          </a:p>
        </p:txBody>
      </p:sp>
      <p:sp>
        <p:nvSpPr>
          <p:cNvPr id="12" name="文本框 11">
            <a:extLst>
              <a:ext uri="{FF2B5EF4-FFF2-40B4-BE49-F238E27FC236}">
                <a16:creationId xmlns:a16="http://schemas.microsoft.com/office/drawing/2014/main" id="{D4D9D97C-28B4-6912-A03B-E6A323F1140D}"/>
              </a:ext>
            </a:extLst>
          </p:cNvPr>
          <p:cNvSpPr txBox="1"/>
          <p:nvPr/>
        </p:nvSpPr>
        <p:spPr>
          <a:xfrm>
            <a:off x="442647" y="5746121"/>
            <a:ext cx="8419997" cy="584775"/>
          </a:xfrm>
          <a:prstGeom prst="rect">
            <a:avLst/>
          </a:prstGeom>
          <a:noFill/>
        </p:spPr>
        <p:txBody>
          <a:bodyPr wrap="none" rtlCol="0">
            <a:spAutoFit/>
          </a:bodyPr>
          <a:lstStyle/>
          <a:p>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训练数据集的正负样本比约为</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14</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训练数据集的正负样本比约为</a:t>
            </a:r>
            <a:r>
              <a:rPr lang="en-US" altLang="zh-CN" sz="1600" b="1" dirty="0">
                <a:solidFill>
                  <a:srgbClr val="FF0000"/>
                </a:solidFill>
                <a:latin typeface="微软雅黑" panose="020B0503020204020204" pitchFamily="34" charset="-122"/>
                <a:ea typeface="微软雅黑" panose="020B0503020204020204" pitchFamily="34" charset="-122"/>
              </a:rPr>
              <a:t>1</a:t>
            </a:r>
            <a:r>
              <a:rPr lang="zh-CN" altLang="en-US" sz="1600" b="1" dirty="0">
                <a:solidFill>
                  <a:srgbClr val="FF0000"/>
                </a:solidFill>
                <a:latin typeface="微软雅黑" panose="020B0503020204020204" pitchFamily="34" charset="-122"/>
                <a:ea typeface="微软雅黑" panose="020B0503020204020204" pitchFamily="34" charset="-122"/>
              </a:rPr>
              <a:t>：</a:t>
            </a:r>
            <a:r>
              <a:rPr lang="en-US" altLang="zh-CN" sz="1600" b="1" dirty="0">
                <a:solidFill>
                  <a:srgbClr val="FF0000"/>
                </a:solidFill>
                <a:latin typeface="微软雅黑" panose="020B0503020204020204" pitchFamily="34" charset="-122"/>
                <a:ea typeface="微软雅黑" panose="020B0503020204020204" pitchFamily="34" charset="-122"/>
              </a:rPr>
              <a:t>22</a:t>
            </a:r>
          </a:p>
          <a:p>
            <a:endParaRPr lang="en-US" altLang="zh-CN" sz="16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39154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研究内容一</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254900"/>
            <a:ext cx="8215047" cy="496297"/>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kumimoji="1" lang="en-US" altLang="zh-CN" dirty="0"/>
              <a:t>Group Lasso</a:t>
            </a:r>
            <a:r>
              <a:rPr kumimoji="1" lang="zh-CN" altLang="en-US" dirty="0"/>
              <a:t>特征选择实验结果</a:t>
            </a:r>
            <a:endParaRPr kumimoji="1" lang="en-US" altLang="zh-CN" dirty="0"/>
          </a:p>
          <a:p>
            <a:pPr lvl="1"/>
            <a:endParaRPr lang="en-US" altLang="zh-CN" dirty="0"/>
          </a:p>
          <a:p>
            <a:pPr lvl="1"/>
            <a:endParaRPr lang="en-US" altLang="zh-CN" dirty="0"/>
          </a:p>
          <a:p>
            <a:pPr lvl="1"/>
            <a:endParaRPr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17</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组合 5">
            <a:extLst>
              <a:ext uri="{FF2B5EF4-FFF2-40B4-BE49-F238E27FC236}">
                <a16:creationId xmlns:a16="http://schemas.microsoft.com/office/drawing/2014/main" id="{08F71343-63D3-71E9-B54B-62719C8678B1}"/>
              </a:ext>
            </a:extLst>
          </p:cNvPr>
          <p:cNvGrpSpPr/>
          <p:nvPr/>
        </p:nvGrpSpPr>
        <p:grpSpPr>
          <a:xfrm>
            <a:off x="2290119" y="4226599"/>
            <a:ext cx="4994195" cy="2672421"/>
            <a:chOff x="2290119" y="3798229"/>
            <a:chExt cx="4994195" cy="2672421"/>
          </a:xfrm>
        </p:grpSpPr>
        <p:pic>
          <p:nvPicPr>
            <p:cNvPr id="7" name="图片 6">
              <a:extLst>
                <a:ext uri="{FF2B5EF4-FFF2-40B4-BE49-F238E27FC236}">
                  <a16:creationId xmlns:a16="http://schemas.microsoft.com/office/drawing/2014/main" id="{CB36B971-9B4C-09A3-AC9E-D28E42B366EA}"/>
                </a:ext>
              </a:extLst>
            </p:cNvPr>
            <p:cNvPicPr>
              <a:picLocks noChangeAspect="1"/>
            </p:cNvPicPr>
            <p:nvPr/>
          </p:nvPicPr>
          <p:blipFill>
            <a:blip r:embed="rId3"/>
            <a:stretch>
              <a:fillRect/>
            </a:stretch>
          </p:blipFill>
          <p:spPr>
            <a:xfrm>
              <a:off x="2457826" y="3798229"/>
              <a:ext cx="4228349" cy="2300112"/>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EA852514-88A0-B817-B9AC-958BC86B490A}"/>
                    </a:ext>
                  </a:extLst>
                </p:cNvPr>
                <p:cNvSpPr/>
                <p:nvPr/>
              </p:nvSpPr>
              <p:spPr>
                <a:xfrm>
                  <a:off x="2290119" y="6132096"/>
                  <a:ext cx="4994195"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 加权后特征张量通道对应</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𝓁</m:t>
                          </m:r>
                        </m:e>
                        <m:sub>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2</m:t>
                          </m:r>
                        </m:sub>
                      </m:sSub>
                    </m:oMath>
                  </a14:m>
                  <a:r>
                    <a:rPr lang="zh-CN" altLang="en-US" sz="1600" b="1" dirty="0">
                      <a:latin typeface="微软雅黑" panose="020B0503020204020204" pitchFamily="34" charset="-122"/>
                      <a:ea typeface="微软雅黑" panose="020B0503020204020204" pitchFamily="34" charset="-122"/>
                    </a:rPr>
                    <a:t>范数大小</a:t>
                  </a:r>
                </a:p>
              </p:txBody>
            </p:sp>
          </mc:Choice>
          <mc:Fallback xmlns="">
            <p:sp>
              <p:nvSpPr>
                <p:cNvPr id="5" name="矩形 4">
                  <a:extLst>
                    <a:ext uri="{FF2B5EF4-FFF2-40B4-BE49-F238E27FC236}">
                      <a16:creationId xmlns:a16="http://schemas.microsoft.com/office/drawing/2014/main" id="{EA852514-88A0-B817-B9AC-958BC86B490A}"/>
                    </a:ext>
                  </a:extLst>
                </p:cNvPr>
                <p:cNvSpPr>
                  <a:spLocks noRot="1" noChangeAspect="1" noMove="1" noResize="1" noEditPoints="1" noAdjustHandles="1" noChangeArrowheads="1" noChangeShapeType="1" noTextEdit="1"/>
                </p:cNvSpPr>
                <p:nvPr/>
              </p:nvSpPr>
              <p:spPr>
                <a:xfrm>
                  <a:off x="2290119" y="6132096"/>
                  <a:ext cx="4994195" cy="338554"/>
                </a:xfrm>
                <a:prstGeom prst="rect">
                  <a:avLst/>
                </a:prstGeom>
                <a:blipFill>
                  <a:blip r:embed="rId4"/>
                  <a:stretch>
                    <a:fillRect t="-5357" b="-21429"/>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BCCABA8-F39F-3A70-C6E6-C449BEFFC41B}"/>
                  </a:ext>
                </a:extLst>
              </p:cNvPr>
              <p:cNvSpPr/>
              <p:nvPr/>
            </p:nvSpPr>
            <p:spPr>
              <a:xfrm>
                <a:off x="237123" y="3809801"/>
                <a:ext cx="4680865"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特征张量通道对应</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𝓁</m:t>
                        </m:r>
                      </m:e>
                      <m:sub>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2</m:t>
                        </m:r>
                      </m:sub>
                    </m:sSub>
                  </m:oMath>
                </a14:m>
                <a:r>
                  <a:rPr lang="zh-CN" altLang="en-US" sz="1600" b="1" dirty="0">
                    <a:latin typeface="微软雅黑" panose="020B0503020204020204" pitchFamily="34" charset="-122"/>
                    <a:ea typeface="微软雅黑" panose="020B0503020204020204" pitchFamily="34" charset="-122"/>
                  </a:rPr>
                  <a:t>范数大小</a:t>
                </a:r>
              </a:p>
            </p:txBody>
          </p:sp>
        </mc:Choice>
        <mc:Fallback xmlns="">
          <p:sp>
            <p:nvSpPr>
              <p:cNvPr id="14" name="矩形 13">
                <a:extLst>
                  <a:ext uri="{FF2B5EF4-FFF2-40B4-BE49-F238E27FC236}">
                    <a16:creationId xmlns:a16="http://schemas.microsoft.com/office/drawing/2014/main" id="{DBCCABA8-F39F-3A70-C6E6-C449BEFFC41B}"/>
                  </a:ext>
                </a:extLst>
              </p:cNvPr>
              <p:cNvSpPr>
                <a:spLocks noRot="1" noChangeAspect="1" noMove="1" noResize="1" noEditPoints="1" noAdjustHandles="1" noChangeArrowheads="1" noChangeShapeType="1" noTextEdit="1"/>
              </p:cNvSpPr>
              <p:nvPr/>
            </p:nvSpPr>
            <p:spPr>
              <a:xfrm>
                <a:off x="237123" y="3809801"/>
                <a:ext cx="4680865" cy="338554"/>
              </a:xfrm>
              <a:prstGeom prst="rect">
                <a:avLst/>
              </a:prstGeom>
              <a:blipFill>
                <a:blip r:embed="rId5"/>
                <a:stretch>
                  <a:fillRect t="-5357" b="-2142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FF9EA8E8-2919-D2E4-495C-CB20A4D89791}"/>
                  </a:ext>
                </a:extLst>
              </p:cNvPr>
              <p:cNvSpPr/>
              <p:nvPr/>
            </p:nvSpPr>
            <p:spPr>
              <a:xfrm>
                <a:off x="4226012" y="3809801"/>
                <a:ext cx="4680865"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特征张量通道对应</a:t>
                </a:r>
                <a14:m>
                  <m:oMath xmlns:m="http://schemas.openxmlformats.org/officeDocument/2006/math">
                    <m:sSub>
                      <m:sSubPr>
                        <m:ctrlPr>
                          <a:rPr lang="zh-CN" altLang="zh-CN" sz="1600" i="1" kern="100" smtClean="0">
                            <a:effectLst/>
                            <a:latin typeface="Cambria Math" panose="02040503050406030204" pitchFamily="18" charset="0"/>
                            <a:ea typeface="Cambria Math" panose="02040503050406030204" pitchFamily="18" charset="0"/>
                            <a:cs typeface="MS Gothic" panose="020B0609070205080204" pitchFamily="49" charset="-128"/>
                          </a:rPr>
                        </m:ctrlPr>
                      </m:sSubPr>
                      <m:e>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𝓁</m:t>
                        </m:r>
                      </m:e>
                      <m:sub>
                        <m:r>
                          <a:rPr lang="en-US" altLang="zh-CN" sz="1600" i="1" kern="100">
                            <a:effectLst/>
                            <a:latin typeface="Cambria Math" panose="02040503050406030204" pitchFamily="18" charset="0"/>
                            <a:ea typeface="等线" panose="02010600030101010101" pitchFamily="2" charset="-122"/>
                            <a:cs typeface="MS Gothic" panose="020B0609070205080204" pitchFamily="49" charset="-128"/>
                          </a:rPr>
                          <m:t>2</m:t>
                        </m:r>
                      </m:sub>
                    </m:sSub>
                  </m:oMath>
                </a14:m>
                <a:r>
                  <a:rPr lang="zh-CN" altLang="en-US" sz="1600" b="1" dirty="0">
                    <a:latin typeface="微软雅黑" panose="020B0503020204020204" pitchFamily="34" charset="-122"/>
                    <a:ea typeface="微软雅黑" panose="020B0503020204020204" pitchFamily="34" charset="-122"/>
                  </a:rPr>
                  <a:t>范数大小</a:t>
                </a:r>
              </a:p>
            </p:txBody>
          </p:sp>
        </mc:Choice>
        <mc:Fallback xmlns="">
          <p:sp>
            <p:nvSpPr>
              <p:cNvPr id="21" name="矩形 20">
                <a:extLst>
                  <a:ext uri="{FF2B5EF4-FFF2-40B4-BE49-F238E27FC236}">
                    <a16:creationId xmlns:a16="http://schemas.microsoft.com/office/drawing/2014/main" id="{FF9EA8E8-2919-D2E4-495C-CB20A4D89791}"/>
                  </a:ext>
                </a:extLst>
              </p:cNvPr>
              <p:cNvSpPr>
                <a:spLocks noRot="1" noChangeAspect="1" noMove="1" noResize="1" noEditPoints="1" noAdjustHandles="1" noChangeArrowheads="1" noChangeShapeType="1" noTextEdit="1"/>
              </p:cNvSpPr>
              <p:nvPr/>
            </p:nvSpPr>
            <p:spPr>
              <a:xfrm>
                <a:off x="4226012" y="3809801"/>
                <a:ext cx="4680865" cy="338554"/>
              </a:xfrm>
              <a:prstGeom prst="rect">
                <a:avLst/>
              </a:prstGeom>
              <a:blipFill>
                <a:blip r:embed="rId6"/>
                <a:stretch>
                  <a:fillRect t="-5357" b="-21429"/>
                </a:stretch>
              </a:blipFill>
            </p:spPr>
            <p:txBody>
              <a:bodyPr/>
              <a:lstStyle/>
              <a:p>
                <a:r>
                  <a:rPr lang="zh-CN" altLang="en-US">
                    <a:noFill/>
                  </a:rPr>
                  <a:t> </a:t>
                </a:r>
              </a:p>
            </p:txBody>
          </p:sp>
        </mc:Fallback>
      </mc:AlternateContent>
      <p:pic>
        <p:nvPicPr>
          <p:cNvPr id="23" name="图片 22">
            <a:extLst>
              <a:ext uri="{FF2B5EF4-FFF2-40B4-BE49-F238E27FC236}">
                <a16:creationId xmlns:a16="http://schemas.microsoft.com/office/drawing/2014/main" id="{5C692776-E7F8-11F3-2605-C0B30086D18A}"/>
              </a:ext>
            </a:extLst>
          </p:cNvPr>
          <p:cNvPicPr>
            <a:picLocks noChangeAspect="1"/>
          </p:cNvPicPr>
          <p:nvPr/>
        </p:nvPicPr>
        <p:blipFill>
          <a:blip r:embed="rId7"/>
          <a:stretch>
            <a:fillRect/>
          </a:stretch>
        </p:blipFill>
        <p:spPr>
          <a:xfrm>
            <a:off x="608287" y="1735653"/>
            <a:ext cx="3699078" cy="2026086"/>
          </a:xfrm>
          <a:prstGeom prst="rect">
            <a:avLst/>
          </a:prstGeom>
        </p:spPr>
      </p:pic>
      <p:pic>
        <p:nvPicPr>
          <p:cNvPr id="25" name="图片 24">
            <a:extLst>
              <a:ext uri="{FF2B5EF4-FFF2-40B4-BE49-F238E27FC236}">
                <a16:creationId xmlns:a16="http://schemas.microsoft.com/office/drawing/2014/main" id="{48C60F18-F965-5578-7FAA-999AD91DC748}"/>
              </a:ext>
            </a:extLst>
          </p:cNvPr>
          <p:cNvPicPr>
            <a:picLocks noChangeAspect="1"/>
          </p:cNvPicPr>
          <p:nvPr/>
        </p:nvPicPr>
        <p:blipFill>
          <a:blip r:embed="rId8"/>
          <a:stretch>
            <a:fillRect/>
          </a:stretch>
        </p:blipFill>
        <p:spPr>
          <a:xfrm>
            <a:off x="4628313" y="1726266"/>
            <a:ext cx="3774333" cy="2026086"/>
          </a:xfrm>
          <a:prstGeom prst="rect">
            <a:avLst/>
          </a:prstGeom>
        </p:spPr>
      </p:pic>
    </p:spTree>
    <p:extLst>
      <p:ext uri="{BB962C8B-B14F-4D97-AF65-F5344CB8AC3E}">
        <p14:creationId xmlns:p14="http://schemas.microsoft.com/office/powerpoint/2010/main" val="2449203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研究内容一</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279614"/>
            <a:ext cx="8215047" cy="496297"/>
          </a:xfrm>
        </p:spPr>
        <p:txBody>
          <a:bodyPr/>
          <a:lstStyle/>
          <a:p>
            <a:r>
              <a:rPr kumimoji="1" lang="en-US" altLang="zh-CN" dirty="0" err="1"/>
              <a:t>DCT+Group</a:t>
            </a:r>
            <a:r>
              <a:rPr kumimoji="1" lang="en-US" altLang="zh-CN" dirty="0"/>
              <a:t> Lasso</a:t>
            </a:r>
            <a:r>
              <a:rPr kumimoji="1" lang="zh-CN" altLang="en-US" dirty="0"/>
              <a:t>实验结果</a:t>
            </a:r>
            <a:endParaRPr kumimoji="1" lang="en-US" altLang="zh-CN" dirty="0"/>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18</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3AFCF06E-EAD2-BB84-BDAF-4A6B364A1D57}"/>
              </a:ext>
            </a:extLst>
          </p:cNvPr>
          <p:cNvSpPr txBox="1"/>
          <p:nvPr/>
        </p:nvSpPr>
        <p:spPr>
          <a:xfrm>
            <a:off x="2706271" y="4138029"/>
            <a:ext cx="3367204" cy="338554"/>
          </a:xfrm>
          <a:prstGeom prst="rect">
            <a:avLst/>
          </a:prstGeom>
          <a:noFill/>
        </p:spPr>
        <p:txBody>
          <a:bodyPr wrap="none" rtlCol="0">
            <a:spAutoFit/>
          </a:bodyPr>
          <a:lstStyle/>
          <a:p>
            <a:pPr algn="ctr"/>
            <a:r>
              <a:rPr lang="en-US" altLang="zh-CN" sz="1600" b="1" dirty="0">
                <a:latin typeface="微软雅黑" panose="020B0503020204020204" pitchFamily="34" charset="-122"/>
                <a:ea typeface="微软雅黑" panose="020B0503020204020204" pitchFamily="34" charset="-122"/>
              </a:rPr>
              <a:t>Group Lasso </a:t>
            </a:r>
            <a:r>
              <a:rPr lang="zh-CN" altLang="en-US" sz="1600" b="1" dirty="0">
                <a:latin typeface="微软雅黑" panose="020B0503020204020204" pitchFamily="34" charset="-122"/>
                <a:ea typeface="微软雅黑" panose="020B0503020204020204" pitchFamily="34" charset="-122"/>
              </a:rPr>
              <a:t>特征选择的实验结果</a:t>
            </a:r>
          </a:p>
        </p:txBody>
      </p:sp>
      <p:pic>
        <p:nvPicPr>
          <p:cNvPr id="13" name="图片 12">
            <a:extLst>
              <a:ext uri="{FF2B5EF4-FFF2-40B4-BE49-F238E27FC236}">
                <a16:creationId xmlns:a16="http://schemas.microsoft.com/office/drawing/2014/main" id="{65542D4F-E8FA-D11D-33C9-E336FF4767FB}"/>
              </a:ext>
            </a:extLst>
          </p:cNvPr>
          <p:cNvPicPr>
            <a:picLocks noChangeAspect="1"/>
          </p:cNvPicPr>
          <p:nvPr/>
        </p:nvPicPr>
        <p:blipFill>
          <a:blip r:embed="rId3"/>
          <a:stretch>
            <a:fillRect/>
          </a:stretch>
        </p:blipFill>
        <p:spPr>
          <a:xfrm>
            <a:off x="978513" y="1800344"/>
            <a:ext cx="6822720" cy="2271519"/>
          </a:xfrm>
          <a:prstGeom prst="rect">
            <a:avLst/>
          </a:prstGeom>
        </p:spPr>
      </p:pic>
      <p:pic>
        <p:nvPicPr>
          <p:cNvPr id="10" name="图片 9">
            <a:extLst>
              <a:ext uri="{FF2B5EF4-FFF2-40B4-BE49-F238E27FC236}">
                <a16:creationId xmlns:a16="http://schemas.microsoft.com/office/drawing/2014/main" id="{627D9F6D-3DC7-9D56-6E0C-C8C53B49B3FD}"/>
              </a:ext>
            </a:extLst>
          </p:cNvPr>
          <p:cNvPicPr>
            <a:picLocks noChangeAspect="1"/>
          </p:cNvPicPr>
          <p:nvPr/>
        </p:nvPicPr>
        <p:blipFill>
          <a:blip r:embed="rId4"/>
          <a:stretch>
            <a:fillRect/>
          </a:stretch>
        </p:blipFill>
        <p:spPr>
          <a:xfrm>
            <a:off x="1579264" y="4693470"/>
            <a:ext cx="5985471" cy="1744664"/>
          </a:xfrm>
          <a:prstGeom prst="rect">
            <a:avLst/>
          </a:prstGeom>
        </p:spPr>
      </p:pic>
      <p:sp>
        <p:nvSpPr>
          <p:cNvPr id="14" name="文本框 13">
            <a:extLst>
              <a:ext uri="{FF2B5EF4-FFF2-40B4-BE49-F238E27FC236}">
                <a16:creationId xmlns:a16="http://schemas.microsoft.com/office/drawing/2014/main" id="{AC25C77D-97F9-1C50-34EF-8C596F9AD539}"/>
              </a:ext>
            </a:extLst>
          </p:cNvPr>
          <p:cNvSpPr txBox="1"/>
          <p:nvPr/>
        </p:nvSpPr>
        <p:spPr>
          <a:xfrm>
            <a:off x="2668597" y="6518465"/>
            <a:ext cx="3763146" cy="338554"/>
          </a:xfrm>
          <a:prstGeom prst="rect">
            <a:avLst/>
          </a:prstGeom>
          <a:noFill/>
        </p:spPr>
        <p:txBody>
          <a:bodyPr wrap="none" rtlCol="0">
            <a:spAutoFit/>
          </a:bodyPr>
          <a:lstStyle/>
          <a:p>
            <a:pPr algn="ctr"/>
            <a:r>
              <a:rPr lang="en-US" altLang="zh-CN" sz="1600" b="1" dirty="0" err="1">
                <a:latin typeface="微软雅黑" panose="020B0503020204020204" pitchFamily="34" charset="-122"/>
                <a:ea typeface="微软雅黑" panose="020B0503020204020204" pitchFamily="34" charset="-122"/>
              </a:rPr>
              <a:t>DCT+Group</a:t>
            </a:r>
            <a:r>
              <a:rPr lang="en-US" altLang="zh-CN" sz="1600" b="1" dirty="0">
                <a:latin typeface="微软雅黑" panose="020B0503020204020204" pitchFamily="34" charset="-122"/>
                <a:ea typeface="微软雅黑" panose="020B0503020204020204" pitchFamily="34" charset="-122"/>
              </a:rPr>
              <a:t> Lasso </a:t>
            </a:r>
            <a:r>
              <a:rPr lang="zh-CN" altLang="en-US" sz="1600" b="1" dirty="0">
                <a:latin typeface="微软雅黑" panose="020B0503020204020204" pitchFamily="34" charset="-122"/>
                <a:ea typeface="微软雅黑" panose="020B0503020204020204" pitchFamily="34" charset="-122"/>
              </a:rPr>
              <a:t>与</a:t>
            </a:r>
            <a:r>
              <a:rPr lang="en-US" altLang="zh-CN" sz="1600" b="1" dirty="0">
                <a:latin typeface="微软雅黑" panose="020B0503020204020204" pitchFamily="34" charset="-122"/>
                <a:ea typeface="微软雅黑" panose="020B0503020204020204" pitchFamily="34" charset="-122"/>
              </a:rPr>
              <a:t>DCT</a:t>
            </a:r>
            <a:r>
              <a:rPr lang="zh-CN" altLang="en-US" sz="1600" b="1" dirty="0">
                <a:latin typeface="微软雅黑" panose="020B0503020204020204" pitchFamily="34" charset="-122"/>
                <a:ea typeface="微软雅黑" panose="020B0503020204020204" pitchFamily="34" charset="-122"/>
              </a:rPr>
              <a:t>的性能比较</a:t>
            </a:r>
          </a:p>
        </p:txBody>
      </p:sp>
    </p:spTree>
    <p:extLst>
      <p:ext uri="{BB962C8B-B14F-4D97-AF65-F5344CB8AC3E}">
        <p14:creationId xmlns:p14="http://schemas.microsoft.com/office/powerpoint/2010/main" val="7555470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444374"/>
            <a:ext cx="8215047" cy="496297"/>
          </a:xfrm>
        </p:spPr>
        <p:txBody>
          <a:bodyPr/>
          <a:lstStyle/>
          <a:p>
            <a:r>
              <a:rPr kumimoji="1" lang="zh-CN" altLang="en-US" dirty="0"/>
              <a:t>基于联邦学习框架的光刻热点检测</a:t>
            </a:r>
            <a:endParaRPr lang="en-US" altLang="zh-CN" dirty="0"/>
          </a:p>
          <a:p>
            <a:pPr lvl="1"/>
            <a:r>
              <a:rPr lang="zh-CN" altLang="en-US" b="1" dirty="0">
                <a:latin typeface="微软雅黑" panose="020B0503020204020204" pitchFamily="34" charset="-122"/>
                <a:ea typeface="微软雅黑" panose="020B0503020204020204" pitchFamily="34" charset="-122"/>
              </a:rPr>
              <a:t>联邦学习经典算法 </a:t>
            </a:r>
            <a:r>
              <a:rPr lang="en-US" altLang="zh-CN" b="1" dirty="0" err="1">
                <a:latin typeface="微软雅黑" panose="020B0503020204020204" pitchFamily="34" charset="-122"/>
                <a:ea typeface="微软雅黑" panose="020B0503020204020204" pitchFamily="34" charset="-122"/>
              </a:rPr>
              <a:t>FedAvg</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marL="335041" lvl="1" indent="0">
              <a:buNone/>
            </a:pP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联邦学习优化算法 </a:t>
            </a:r>
            <a:r>
              <a:rPr lang="en-US" altLang="zh-CN" b="1" dirty="0" err="1">
                <a:latin typeface="微软雅黑" panose="020B0503020204020204" pitchFamily="34" charset="-122"/>
                <a:ea typeface="微软雅黑" panose="020B0503020204020204" pitchFamily="34" charset="-122"/>
              </a:rPr>
              <a:t>FedProx</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联邦蒸馏学习算法 </a:t>
            </a:r>
            <a:r>
              <a:rPr lang="en-US" altLang="zh-CN" b="1" dirty="0" err="1">
                <a:latin typeface="微软雅黑" panose="020B0503020204020204" pitchFamily="34" charset="-122"/>
                <a:ea typeface="微软雅黑" panose="020B0503020204020204" pitchFamily="34" charset="-122"/>
              </a:rPr>
              <a:t>FedMD</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19</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09B3F9B0-FD62-449B-A8AF-316AEA847C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83ABF99E-D416-49E0-8D0D-78E9A14C3AD0}"/>
              </a:ext>
            </a:extLst>
          </p:cNvPr>
          <p:cNvGraphicFramePr>
            <a:graphicFrameLocks noChangeAspect="1"/>
          </p:cNvGraphicFramePr>
          <p:nvPr>
            <p:extLst>
              <p:ext uri="{D42A27DB-BD31-4B8C-83A1-F6EECF244321}">
                <p14:modId xmlns:p14="http://schemas.microsoft.com/office/powerpoint/2010/main" val="1536684664"/>
              </p:ext>
            </p:extLst>
          </p:nvPr>
        </p:nvGraphicFramePr>
        <p:xfrm>
          <a:off x="2875757" y="2152650"/>
          <a:ext cx="4151312" cy="704850"/>
        </p:xfrm>
        <a:graphic>
          <a:graphicData uri="http://schemas.openxmlformats.org/presentationml/2006/ole">
            <mc:AlternateContent xmlns:mc="http://schemas.openxmlformats.org/markup-compatibility/2006">
              <mc:Choice xmlns:v="urn:schemas-microsoft-com:vml" Requires="v">
                <p:oleObj name="AxMath" r:id="rId3" imgW="2496600" imgH="423360" progId="Equation.AxMath">
                  <p:embed/>
                </p:oleObj>
              </mc:Choice>
              <mc:Fallback>
                <p:oleObj name="AxMath" r:id="rId3" imgW="2496600" imgH="423360" progId="Equation.AxMath">
                  <p:embed/>
                  <p:pic>
                    <p:nvPicPr>
                      <p:cNvPr id="0" name="Object 4"/>
                      <p:cNvPicPr>
                        <a:picLocks noChangeAspect="1" noChangeArrowheads="1"/>
                      </p:cNvPicPr>
                      <p:nvPr/>
                    </p:nvPicPr>
                    <p:blipFill>
                      <a:blip r:embed="rId4"/>
                      <a:srcRect/>
                      <a:stretch>
                        <a:fillRect/>
                      </a:stretch>
                    </p:blipFill>
                    <p:spPr bwMode="auto">
                      <a:xfrm>
                        <a:off x="2875757" y="2152650"/>
                        <a:ext cx="4151312" cy="704850"/>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0459B390-9616-4549-A742-15EA9DE5EF87}"/>
              </a:ext>
            </a:extLst>
          </p:cNvPr>
          <p:cNvSpPr txBox="1"/>
          <p:nvPr/>
        </p:nvSpPr>
        <p:spPr>
          <a:xfrm>
            <a:off x="1634153" y="23208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10" name="对象 9">
            <a:extLst>
              <a:ext uri="{FF2B5EF4-FFF2-40B4-BE49-F238E27FC236}">
                <a16:creationId xmlns:a16="http://schemas.microsoft.com/office/drawing/2014/main" id="{F17896C4-C49B-4FD4-A6BC-4525272B3EAD}"/>
              </a:ext>
            </a:extLst>
          </p:cNvPr>
          <p:cNvGraphicFramePr>
            <a:graphicFrameLocks noChangeAspect="1"/>
          </p:cNvGraphicFramePr>
          <p:nvPr>
            <p:extLst>
              <p:ext uri="{D42A27DB-BD31-4B8C-83A1-F6EECF244321}">
                <p14:modId xmlns:p14="http://schemas.microsoft.com/office/powerpoint/2010/main" val="505146165"/>
              </p:ext>
            </p:extLst>
          </p:nvPr>
        </p:nvGraphicFramePr>
        <p:xfrm>
          <a:off x="2582863" y="2957513"/>
          <a:ext cx="4737100" cy="723900"/>
        </p:xfrm>
        <a:graphic>
          <a:graphicData uri="http://schemas.openxmlformats.org/presentationml/2006/ole">
            <mc:AlternateContent xmlns:mc="http://schemas.openxmlformats.org/markup-compatibility/2006">
              <mc:Choice xmlns:v="urn:schemas-microsoft-com:vml" Requires="v">
                <p:oleObj name="AxMath" r:id="rId5" imgW="2766240" imgH="423360" progId="Equation.AxMath">
                  <p:embed/>
                </p:oleObj>
              </mc:Choice>
              <mc:Fallback>
                <p:oleObj name="AxMath" r:id="rId5" imgW="2766240" imgH="423360" progId="Equation.AxMath">
                  <p:embed/>
                  <p:pic>
                    <p:nvPicPr>
                      <p:cNvPr id="0" name="Object 6"/>
                      <p:cNvPicPr>
                        <a:picLocks noChangeAspect="1" noChangeArrowheads="1"/>
                      </p:cNvPicPr>
                      <p:nvPr/>
                    </p:nvPicPr>
                    <p:blipFill>
                      <a:blip r:embed="rId6"/>
                      <a:srcRect/>
                      <a:stretch>
                        <a:fillRect/>
                      </a:stretch>
                    </p:blipFill>
                    <p:spPr bwMode="auto">
                      <a:xfrm>
                        <a:off x="2582863" y="2957513"/>
                        <a:ext cx="4737100" cy="723900"/>
                      </a:xfrm>
                      <a:prstGeom prst="rect">
                        <a:avLst/>
                      </a:prstGeom>
                      <a:noFill/>
                    </p:spPr>
                  </p:pic>
                </p:oleObj>
              </mc:Fallback>
            </mc:AlternateContent>
          </a:graphicData>
        </a:graphic>
      </p:graphicFrame>
      <p:sp>
        <p:nvSpPr>
          <p:cNvPr id="24" name="矩形 23">
            <a:extLst>
              <a:ext uri="{FF2B5EF4-FFF2-40B4-BE49-F238E27FC236}">
                <a16:creationId xmlns:a16="http://schemas.microsoft.com/office/drawing/2014/main" id="{6CE89103-A76B-4DF1-BAC2-F8C481E01A57}"/>
              </a:ext>
            </a:extLst>
          </p:cNvPr>
          <p:cNvSpPr/>
          <p:nvPr/>
        </p:nvSpPr>
        <p:spPr>
          <a:xfrm>
            <a:off x="1064928" y="6529973"/>
            <a:ext cx="1416335" cy="338554"/>
          </a:xfrm>
          <a:prstGeom prst="rect">
            <a:avLst/>
          </a:prstGeom>
        </p:spPr>
        <p:txBody>
          <a:bodyPr wrap="square">
            <a:spAutoFit/>
          </a:bodyPr>
          <a:lstStyle/>
          <a:p>
            <a:pPr algn="ctr"/>
            <a:r>
              <a:rPr lang="en-US" altLang="zh-CN" sz="1600" b="1" dirty="0" err="1">
                <a:latin typeface="微软雅黑" panose="020B0503020204020204" pitchFamily="34" charset="-122"/>
                <a:ea typeface="微软雅黑" panose="020B0503020204020204" pitchFamily="34" charset="-122"/>
              </a:rPr>
              <a:t>FedAvg</a:t>
            </a:r>
            <a:endParaRPr lang="zh-CN" altLang="en-US" sz="1600" b="1" dirty="0">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5AB08688-6468-4775-B50A-07E1D982955D}"/>
              </a:ext>
            </a:extLst>
          </p:cNvPr>
          <p:cNvGrpSpPr/>
          <p:nvPr/>
        </p:nvGrpSpPr>
        <p:grpSpPr>
          <a:xfrm>
            <a:off x="5936430" y="1438236"/>
            <a:ext cx="2848733" cy="727870"/>
            <a:chOff x="403888" y="5540377"/>
            <a:chExt cx="3797766" cy="727870"/>
          </a:xfrm>
        </p:grpSpPr>
        <p:sp>
          <p:nvSpPr>
            <p:cNvPr id="27" name="星形: 五角 26">
              <a:extLst>
                <a:ext uri="{FF2B5EF4-FFF2-40B4-BE49-F238E27FC236}">
                  <a16:creationId xmlns:a16="http://schemas.microsoft.com/office/drawing/2014/main" id="{A5C664F9-7AC5-45E5-8F3C-664FFBE9B26A}"/>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F346018B-8A2B-42BA-9D99-6773AEE18E45}"/>
                </a:ext>
              </a:extLst>
            </p:cNvPr>
            <p:cNvSpPr txBox="1"/>
            <p:nvPr/>
          </p:nvSpPr>
          <p:spPr>
            <a:xfrm>
              <a:off x="878144" y="5621916"/>
              <a:ext cx="3323510"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难点：难以解决高度的</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数据异构性</a:t>
              </a:r>
            </a:p>
          </p:txBody>
        </p:sp>
      </p:grpSp>
      <p:graphicFrame>
        <p:nvGraphicFramePr>
          <p:cNvPr id="14" name="对象 13">
            <a:extLst>
              <a:ext uri="{FF2B5EF4-FFF2-40B4-BE49-F238E27FC236}">
                <a16:creationId xmlns:a16="http://schemas.microsoft.com/office/drawing/2014/main" id="{44BEED1E-53B0-5279-2FF8-9FC113ABBA3D}"/>
              </a:ext>
            </a:extLst>
          </p:cNvPr>
          <p:cNvGraphicFramePr>
            <a:graphicFrameLocks noChangeAspect="1"/>
          </p:cNvGraphicFramePr>
          <p:nvPr>
            <p:extLst>
              <p:ext uri="{D42A27DB-BD31-4B8C-83A1-F6EECF244321}">
                <p14:modId xmlns:p14="http://schemas.microsoft.com/office/powerpoint/2010/main" val="3675602767"/>
              </p:ext>
            </p:extLst>
          </p:nvPr>
        </p:nvGraphicFramePr>
        <p:xfrm>
          <a:off x="3002757" y="4154170"/>
          <a:ext cx="3897312" cy="725488"/>
        </p:xfrm>
        <a:graphic>
          <a:graphicData uri="http://schemas.openxmlformats.org/presentationml/2006/ole">
            <mc:AlternateContent xmlns:mc="http://schemas.openxmlformats.org/markup-compatibility/2006">
              <mc:Choice xmlns:v="urn:schemas-microsoft-com:vml" Requires="v">
                <p:oleObj name="AxMath" r:id="rId7" imgW="2275920" imgH="423360" progId="Equation.AxMath">
                  <p:embed/>
                </p:oleObj>
              </mc:Choice>
              <mc:Fallback>
                <p:oleObj name="AxMath" r:id="rId7" imgW="2275920" imgH="423360" progId="Equation.AxMath">
                  <p:embed/>
                  <p:pic>
                    <p:nvPicPr>
                      <p:cNvPr id="10" name="对象 9">
                        <a:extLst>
                          <a:ext uri="{FF2B5EF4-FFF2-40B4-BE49-F238E27FC236}">
                            <a16:creationId xmlns:a16="http://schemas.microsoft.com/office/drawing/2014/main" id="{F17896C4-C49B-4FD4-A6BC-4525272B3EAD}"/>
                          </a:ext>
                        </a:extLst>
                      </p:cNvPr>
                      <p:cNvPicPr>
                        <a:picLocks noChangeAspect="1" noChangeArrowheads="1"/>
                      </p:cNvPicPr>
                      <p:nvPr/>
                    </p:nvPicPr>
                    <p:blipFill>
                      <a:blip r:embed="rId8"/>
                      <a:srcRect/>
                      <a:stretch>
                        <a:fillRect/>
                      </a:stretch>
                    </p:blipFill>
                    <p:spPr bwMode="auto">
                      <a:xfrm>
                        <a:off x="3002757" y="4154170"/>
                        <a:ext cx="3897312" cy="725488"/>
                      </a:xfrm>
                      <a:prstGeom prst="rect">
                        <a:avLst/>
                      </a:prstGeom>
                      <a:noFill/>
                    </p:spPr>
                  </p:pic>
                </p:oleObj>
              </mc:Fallback>
            </mc:AlternateContent>
          </a:graphicData>
        </a:graphic>
      </p:graphicFrame>
      <p:graphicFrame>
        <p:nvGraphicFramePr>
          <p:cNvPr id="15" name="对象 14">
            <a:extLst>
              <a:ext uri="{FF2B5EF4-FFF2-40B4-BE49-F238E27FC236}">
                <a16:creationId xmlns:a16="http://schemas.microsoft.com/office/drawing/2014/main" id="{53E629C7-CB30-0A1E-713F-3FE27FB2740C}"/>
              </a:ext>
            </a:extLst>
          </p:cNvPr>
          <p:cNvGraphicFramePr>
            <a:graphicFrameLocks noChangeAspect="1"/>
          </p:cNvGraphicFramePr>
          <p:nvPr>
            <p:extLst>
              <p:ext uri="{D42A27DB-BD31-4B8C-83A1-F6EECF244321}">
                <p14:modId xmlns:p14="http://schemas.microsoft.com/office/powerpoint/2010/main" val="3881962578"/>
              </p:ext>
            </p:extLst>
          </p:nvPr>
        </p:nvGraphicFramePr>
        <p:xfrm>
          <a:off x="2481263" y="3622040"/>
          <a:ext cx="4940300" cy="373063"/>
        </p:xfrm>
        <a:graphic>
          <a:graphicData uri="http://schemas.openxmlformats.org/presentationml/2006/ole">
            <mc:AlternateContent xmlns:mc="http://schemas.openxmlformats.org/markup-compatibility/2006">
              <mc:Choice xmlns:v="urn:schemas-microsoft-com:vml" Requires="v">
                <p:oleObj name="AxMath" r:id="rId9" imgW="2886120" imgH="217440" progId="Equation.AxMath">
                  <p:embed/>
                </p:oleObj>
              </mc:Choice>
              <mc:Fallback>
                <p:oleObj name="AxMath" r:id="rId9" imgW="2886120" imgH="217440" progId="Equation.AxMath">
                  <p:embed/>
                  <p:pic>
                    <p:nvPicPr>
                      <p:cNvPr id="10" name="对象 9">
                        <a:extLst>
                          <a:ext uri="{FF2B5EF4-FFF2-40B4-BE49-F238E27FC236}">
                            <a16:creationId xmlns:a16="http://schemas.microsoft.com/office/drawing/2014/main" id="{F17896C4-C49B-4FD4-A6BC-4525272B3EAD}"/>
                          </a:ext>
                        </a:extLst>
                      </p:cNvPr>
                      <p:cNvPicPr>
                        <a:picLocks noChangeAspect="1" noChangeArrowheads="1"/>
                      </p:cNvPicPr>
                      <p:nvPr/>
                    </p:nvPicPr>
                    <p:blipFill>
                      <a:blip r:embed="rId10"/>
                      <a:srcRect/>
                      <a:stretch>
                        <a:fillRect/>
                      </a:stretch>
                    </p:blipFill>
                    <p:spPr bwMode="auto">
                      <a:xfrm>
                        <a:off x="2481263" y="3622040"/>
                        <a:ext cx="4940300" cy="373063"/>
                      </a:xfrm>
                      <a:prstGeom prst="rect">
                        <a:avLst/>
                      </a:prstGeom>
                      <a:noFill/>
                    </p:spPr>
                  </p:pic>
                </p:oleObj>
              </mc:Fallback>
            </mc:AlternateContent>
          </a:graphicData>
        </a:graphic>
      </p:graphicFrame>
      <p:pic>
        <p:nvPicPr>
          <p:cNvPr id="21" name="图片 20">
            <a:extLst>
              <a:ext uri="{FF2B5EF4-FFF2-40B4-BE49-F238E27FC236}">
                <a16:creationId xmlns:a16="http://schemas.microsoft.com/office/drawing/2014/main" id="{FA703FA7-0317-5B31-44BD-BD5C5E597E8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25426" y="4861355"/>
            <a:ext cx="3121094" cy="1611584"/>
          </a:xfrm>
          <a:prstGeom prst="rect">
            <a:avLst/>
          </a:prstGeom>
        </p:spPr>
      </p:pic>
      <p:sp>
        <p:nvSpPr>
          <p:cNvPr id="22" name="矩形 21">
            <a:extLst>
              <a:ext uri="{FF2B5EF4-FFF2-40B4-BE49-F238E27FC236}">
                <a16:creationId xmlns:a16="http://schemas.microsoft.com/office/drawing/2014/main" id="{0459A1A7-A7EC-6853-D3EC-BBEB2D6B77B9}"/>
              </a:ext>
            </a:extLst>
          </p:cNvPr>
          <p:cNvSpPr/>
          <p:nvPr/>
        </p:nvSpPr>
        <p:spPr>
          <a:xfrm>
            <a:off x="3996005" y="6519446"/>
            <a:ext cx="1416335" cy="338554"/>
          </a:xfrm>
          <a:prstGeom prst="rect">
            <a:avLst/>
          </a:prstGeom>
        </p:spPr>
        <p:txBody>
          <a:bodyPr wrap="square">
            <a:spAutoFit/>
          </a:bodyPr>
          <a:lstStyle/>
          <a:p>
            <a:pPr algn="ctr"/>
            <a:r>
              <a:rPr lang="en-US" altLang="zh-CN" sz="1600" b="1" dirty="0" err="1">
                <a:latin typeface="微软雅黑" panose="020B0503020204020204" pitchFamily="34" charset="-122"/>
                <a:ea typeface="微软雅黑" panose="020B0503020204020204" pitchFamily="34" charset="-122"/>
              </a:rPr>
              <a:t>FedProx</a:t>
            </a:r>
            <a:endParaRPr lang="zh-CN" altLang="en-US" sz="1600" b="1" dirty="0">
              <a:latin typeface="微软雅黑" panose="020B0503020204020204" pitchFamily="34" charset="-122"/>
              <a:ea typeface="微软雅黑" panose="020B0503020204020204" pitchFamily="34" charset="-122"/>
            </a:endParaRPr>
          </a:p>
        </p:txBody>
      </p:sp>
      <p:sp>
        <p:nvSpPr>
          <p:cNvPr id="31" name="矩形 30">
            <a:extLst>
              <a:ext uri="{FF2B5EF4-FFF2-40B4-BE49-F238E27FC236}">
                <a16:creationId xmlns:a16="http://schemas.microsoft.com/office/drawing/2014/main" id="{05E27979-03F7-E8E2-94A9-CA7EB97D445C}"/>
              </a:ext>
            </a:extLst>
          </p:cNvPr>
          <p:cNvSpPr/>
          <p:nvPr/>
        </p:nvSpPr>
        <p:spPr>
          <a:xfrm>
            <a:off x="6830500" y="6519446"/>
            <a:ext cx="1416335" cy="338554"/>
          </a:xfrm>
          <a:prstGeom prst="rect">
            <a:avLst/>
          </a:prstGeom>
        </p:spPr>
        <p:txBody>
          <a:bodyPr wrap="square">
            <a:spAutoFit/>
          </a:bodyPr>
          <a:lstStyle/>
          <a:p>
            <a:pPr algn="ctr"/>
            <a:r>
              <a:rPr lang="en-US" altLang="zh-CN" sz="1600" b="1" dirty="0" err="1">
                <a:latin typeface="微软雅黑" panose="020B0503020204020204" pitchFamily="34" charset="-122"/>
                <a:ea typeface="微软雅黑" panose="020B0503020204020204" pitchFamily="34" charset="-122"/>
              </a:rPr>
              <a:t>FedMD</a:t>
            </a:r>
            <a:endParaRPr lang="zh-CN" altLang="en-US" sz="1600"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0AD5422B-2DD6-670A-5AEF-7C997CB5B26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15820" y="4866773"/>
            <a:ext cx="3206128" cy="1652673"/>
          </a:xfrm>
          <a:prstGeom prst="rect">
            <a:avLst/>
          </a:prstGeom>
        </p:spPr>
      </p:pic>
      <p:pic>
        <p:nvPicPr>
          <p:cNvPr id="12" name="图片 11">
            <a:extLst>
              <a:ext uri="{FF2B5EF4-FFF2-40B4-BE49-F238E27FC236}">
                <a16:creationId xmlns:a16="http://schemas.microsoft.com/office/drawing/2014/main" id="{1474767D-7CC0-A543-BCCE-C30853DA4F9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48067" y="4888860"/>
            <a:ext cx="2460419" cy="1584079"/>
          </a:xfrm>
          <a:prstGeom prst="rect">
            <a:avLst/>
          </a:prstGeom>
        </p:spPr>
      </p:pic>
    </p:spTree>
    <p:extLst>
      <p:ext uri="{BB962C8B-B14F-4D97-AF65-F5344CB8AC3E}">
        <p14:creationId xmlns:p14="http://schemas.microsoft.com/office/powerpoint/2010/main" val="42141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FDDE7-E428-4192-BADF-4B32F8436D88}"/>
              </a:ext>
            </a:extLst>
          </p:cNvPr>
          <p:cNvSpPr>
            <a:spLocks noGrp="1"/>
          </p:cNvSpPr>
          <p:nvPr>
            <p:ph type="title"/>
          </p:nvPr>
        </p:nvSpPr>
        <p:spPr/>
        <p:txBody>
          <a:bodyPr/>
          <a:lstStyle/>
          <a:p>
            <a:pPr algn="ctr"/>
            <a:r>
              <a:rPr lang="zh-CN" altLang="en-US" dirty="0"/>
              <a:t>主要内容</a:t>
            </a:r>
          </a:p>
        </p:txBody>
      </p:sp>
      <p:sp>
        <p:nvSpPr>
          <p:cNvPr id="4" name="灯片编号占位符 3">
            <a:extLst>
              <a:ext uri="{FF2B5EF4-FFF2-40B4-BE49-F238E27FC236}">
                <a16:creationId xmlns:a16="http://schemas.microsoft.com/office/drawing/2014/main" id="{58ED9CF5-D250-43C3-BF7B-D1ADD9AA1E9E}"/>
              </a:ext>
            </a:extLst>
          </p:cNvPr>
          <p:cNvSpPr>
            <a:spLocks noGrp="1"/>
          </p:cNvSpPr>
          <p:nvPr>
            <p:ph type="sldNum" sz="quarter" idx="12"/>
          </p:nvPr>
        </p:nvSpPr>
        <p:spPr/>
        <p:txBody>
          <a:bodyPr/>
          <a:lstStyle/>
          <a:p>
            <a:pPr>
              <a:defRPr/>
            </a:pPr>
            <a:fld id="{F0548F07-C921-477C-93AE-EE81E7406299}" type="slidenum">
              <a:rPr lang="zh-CN" altLang="en-US" smtClean="0"/>
              <a:pPr>
                <a:defRPr/>
              </a:pPr>
              <a:t>2</a:t>
            </a:fld>
            <a:endParaRPr lang="en-US" altLang="zh-CN" dirty="0"/>
          </a:p>
        </p:txBody>
      </p:sp>
      <p:sp>
        <p:nvSpPr>
          <p:cNvPr id="7" name="内容占位符 2">
            <a:extLst>
              <a:ext uri="{FF2B5EF4-FFF2-40B4-BE49-F238E27FC236}">
                <a16:creationId xmlns:a16="http://schemas.microsoft.com/office/drawing/2014/main" id="{869486EC-1912-4523-B7F3-732F9EE1A2E2}"/>
              </a:ext>
            </a:extLst>
          </p:cNvPr>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itchFamily="2" charset="2"/>
              <a:buAutoNum type="ea1JpnChsDbPeriod"/>
            </a:pPr>
            <a:r>
              <a:rPr lang="zh-CN" altLang="en-US" sz="3200" b="1" dirty="0">
                <a:latin typeface="微软雅黑" panose="020B0503020204020204" pitchFamily="34" charset="-122"/>
                <a:ea typeface="微软雅黑" panose="020B0503020204020204" pitchFamily="34" charset="-122"/>
              </a:rPr>
              <a:t>研究背景与意义</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研究现状与挑战</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研究内容</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总结与展望</a:t>
            </a: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240630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444374"/>
            <a:ext cx="8215047" cy="496297"/>
          </a:xfrm>
        </p:spPr>
        <p:txBody>
          <a:bodyPr/>
          <a:lstStyle/>
          <a:p>
            <a:r>
              <a:rPr kumimoji="1" lang="zh-CN" altLang="en-US" dirty="0"/>
              <a:t>基于个性化联邦学习的光刻热点检测</a:t>
            </a:r>
            <a:endParaRPr lang="en-US" altLang="zh-CN" dirty="0"/>
          </a:p>
          <a:p>
            <a:pPr lvl="1"/>
            <a:r>
              <a:rPr lang="zh-CN" altLang="en-US" b="1" dirty="0">
                <a:latin typeface="微软雅黑" panose="020B0503020204020204" pitchFamily="34" charset="-122"/>
                <a:ea typeface="微软雅黑" panose="020B0503020204020204" pitchFamily="34" charset="-122"/>
              </a:rPr>
              <a:t>带有局部自适应层的异构联邦学习（</a:t>
            </a:r>
            <a:r>
              <a:rPr lang="en-US" altLang="zh-CN" b="1" dirty="0">
                <a:latin typeface="微软雅黑" panose="020B0503020204020204" pitchFamily="34" charset="-122"/>
                <a:ea typeface="微软雅黑" panose="020B0503020204020204" pitchFamily="34" charset="-122"/>
              </a:rPr>
              <a:t>HFL-LA</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endParaRPr lang="en-US" altLang="zh-CN" b="1" dirty="0">
              <a:latin typeface="微软雅黑" panose="020B0503020204020204" pitchFamily="34" charset="-122"/>
              <a:ea typeface="微软雅黑" panose="020B0503020204020204" pitchFamily="34" charset="-122"/>
            </a:endParaRP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20</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09B3F9B0-FD62-449B-A8AF-316AEA847C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3" name="Rectangle 2">
            <a:extLst>
              <a:ext uri="{FF2B5EF4-FFF2-40B4-BE49-F238E27FC236}">
                <a16:creationId xmlns:a16="http://schemas.microsoft.com/office/drawing/2014/main" id="{F54601C5-08A7-4AEF-84C5-C8AA72F24276}"/>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0459B390-9616-4549-A742-15EA9DE5EF87}"/>
              </a:ext>
            </a:extLst>
          </p:cNvPr>
          <p:cNvSpPr txBox="1"/>
          <p:nvPr/>
        </p:nvSpPr>
        <p:spPr>
          <a:xfrm>
            <a:off x="2030393" y="25494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14" name="对象 13">
            <a:extLst>
              <a:ext uri="{FF2B5EF4-FFF2-40B4-BE49-F238E27FC236}">
                <a16:creationId xmlns:a16="http://schemas.microsoft.com/office/drawing/2014/main" id="{A95A9E29-ECE5-4D89-9099-51E3EBF2FFFC}"/>
              </a:ext>
            </a:extLst>
          </p:cNvPr>
          <p:cNvGraphicFramePr>
            <a:graphicFrameLocks noChangeAspect="1"/>
          </p:cNvGraphicFramePr>
          <p:nvPr>
            <p:extLst>
              <p:ext uri="{D42A27DB-BD31-4B8C-83A1-F6EECF244321}">
                <p14:modId xmlns:p14="http://schemas.microsoft.com/office/powerpoint/2010/main" val="2598799955"/>
              </p:ext>
            </p:extLst>
          </p:nvPr>
        </p:nvGraphicFramePr>
        <p:xfrm>
          <a:off x="2613660" y="2416175"/>
          <a:ext cx="4589463" cy="655638"/>
        </p:xfrm>
        <a:graphic>
          <a:graphicData uri="http://schemas.openxmlformats.org/presentationml/2006/ole">
            <mc:AlternateContent xmlns:mc="http://schemas.openxmlformats.org/markup-compatibility/2006">
              <mc:Choice xmlns:v="urn:schemas-microsoft-com:vml" Requires="v">
                <p:oleObj name="AxMath" r:id="rId3" imgW="3521520" imgH="493200" progId="Equation.AxMath">
                  <p:embed/>
                </p:oleObj>
              </mc:Choice>
              <mc:Fallback>
                <p:oleObj name="AxMath" r:id="rId3" imgW="3521520" imgH="493200" progId="Equation.AxMath">
                  <p:embed/>
                  <p:pic>
                    <p:nvPicPr>
                      <p:cNvPr id="0" name="Object 1"/>
                      <p:cNvPicPr>
                        <a:picLocks noChangeAspect="1" noChangeArrowheads="1"/>
                      </p:cNvPicPr>
                      <p:nvPr/>
                    </p:nvPicPr>
                    <p:blipFill>
                      <a:blip r:embed="rId4"/>
                      <a:srcRect/>
                      <a:stretch>
                        <a:fillRect/>
                      </a:stretch>
                    </p:blipFill>
                    <p:spPr bwMode="auto">
                      <a:xfrm>
                        <a:off x="2613660" y="2416175"/>
                        <a:ext cx="4589463" cy="655638"/>
                      </a:xfrm>
                      <a:prstGeom prst="rect">
                        <a:avLst/>
                      </a:prstGeom>
                      <a:noFill/>
                    </p:spPr>
                  </p:pic>
                </p:oleObj>
              </mc:Fallback>
            </mc:AlternateContent>
          </a:graphicData>
        </a:graphic>
      </p:graphicFrame>
      <p:sp>
        <p:nvSpPr>
          <p:cNvPr id="15" name="Rectangle 4">
            <a:extLst>
              <a:ext uri="{FF2B5EF4-FFF2-40B4-BE49-F238E27FC236}">
                <a16:creationId xmlns:a16="http://schemas.microsoft.com/office/drawing/2014/main" id="{EB163BCA-46CE-4C74-98F5-2ADDAA8638B9}"/>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文本框 22">
            <a:extLst>
              <a:ext uri="{FF2B5EF4-FFF2-40B4-BE49-F238E27FC236}">
                <a16:creationId xmlns:a16="http://schemas.microsoft.com/office/drawing/2014/main" id="{1DC3DF2B-560F-463A-85CF-B1564EEFAC4D}"/>
              </a:ext>
            </a:extLst>
          </p:cNvPr>
          <p:cNvSpPr txBox="1"/>
          <p:nvPr/>
        </p:nvSpPr>
        <p:spPr>
          <a:xfrm>
            <a:off x="1603673" y="3263182"/>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sp>
        <p:nvSpPr>
          <p:cNvPr id="27" name="矩形 26">
            <a:extLst>
              <a:ext uri="{FF2B5EF4-FFF2-40B4-BE49-F238E27FC236}">
                <a16:creationId xmlns:a16="http://schemas.microsoft.com/office/drawing/2014/main" id="{861D586E-A4C1-4CC4-9CB3-D2814CF480FB}"/>
              </a:ext>
            </a:extLst>
          </p:cNvPr>
          <p:cNvSpPr/>
          <p:nvPr/>
        </p:nvSpPr>
        <p:spPr>
          <a:xfrm>
            <a:off x="2270912" y="6488300"/>
            <a:ext cx="4899508" cy="46027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带有局部自适应层的异构联邦学习示意图</a:t>
            </a:r>
          </a:p>
        </p:txBody>
      </p:sp>
      <p:pic>
        <p:nvPicPr>
          <p:cNvPr id="8" name="图片 7">
            <a:extLst>
              <a:ext uri="{FF2B5EF4-FFF2-40B4-BE49-F238E27FC236}">
                <a16:creationId xmlns:a16="http://schemas.microsoft.com/office/drawing/2014/main" id="{BA831A7D-61A5-C89A-FCCC-923FAC0C31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66850" y="3943265"/>
            <a:ext cx="6210300" cy="2544453"/>
          </a:xfrm>
          <a:prstGeom prst="rect">
            <a:avLst/>
          </a:prstGeom>
        </p:spPr>
      </p:pic>
      <p:graphicFrame>
        <p:nvGraphicFramePr>
          <p:cNvPr id="9" name="对象 8">
            <a:extLst>
              <a:ext uri="{FF2B5EF4-FFF2-40B4-BE49-F238E27FC236}">
                <a16:creationId xmlns:a16="http://schemas.microsoft.com/office/drawing/2014/main" id="{A19D8BF4-414E-CAA8-3905-8D5CFE92BEA1}"/>
              </a:ext>
            </a:extLst>
          </p:cNvPr>
          <p:cNvGraphicFramePr>
            <a:graphicFrameLocks noChangeAspect="1"/>
          </p:cNvGraphicFramePr>
          <p:nvPr>
            <p:extLst>
              <p:ext uri="{D42A27DB-BD31-4B8C-83A1-F6EECF244321}">
                <p14:modId xmlns:p14="http://schemas.microsoft.com/office/powerpoint/2010/main" val="2172154991"/>
              </p:ext>
            </p:extLst>
          </p:nvPr>
        </p:nvGraphicFramePr>
        <p:xfrm>
          <a:off x="2613660" y="3127448"/>
          <a:ext cx="4408487" cy="642938"/>
        </p:xfrm>
        <a:graphic>
          <a:graphicData uri="http://schemas.openxmlformats.org/presentationml/2006/ole">
            <mc:AlternateContent xmlns:mc="http://schemas.openxmlformats.org/markup-compatibility/2006">
              <mc:Choice xmlns:v="urn:schemas-microsoft-com:vml" Requires="v">
                <p:oleObj name="AxMath" r:id="rId6" imgW="3382200" imgH="484920" progId="Equation.AxMath">
                  <p:embed/>
                </p:oleObj>
              </mc:Choice>
              <mc:Fallback>
                <p:oleObj name="AxMath" r:id="rId6" imgW="3382200" imgH="484920" progId="Equation.AxMath">
                  <p:embed/>
                  <p:pic>
                    <p:nvPicPr>
                      <p:cNvPr id="14" name="对象 13">
                        <a:extLst>
                          <a:ext uri="{FF2B5EF4-FFF2-40B4-BE49-F238E27FC236}">
                            <a16:creationId xmlns:a16="http://schemas.microsoft.com/office/drawing/2014/main" id="{A95A9E29-ECE5-4D89-9099-51E3EBF2FFFC}"/>
                          </a:ext>
                        </a:extLst>
                      </p:cNvPr>
                      <p:cNvPicPr>
                        <a:picLocks noChangeAspect="1" noChangeArrowheads="1"/>
                      </p:cNvPicPr>
                      <p:nvPr/>
                    </p:nvPicPr>
                    <p:blipFill>
                      <a:blip r:embed="rId7"/>
                      <a:srcRect/>
                      <a:stretch>
                        <a:fillRect/>
                      </a:stretch>
                    </p:blipFill>
                    <p:spPr bwMode="auto">
                      <a:xfrm>
                        <a:off x="2613660" y="3127448"/>
                        <a:ext cx="4408487" cy="642938"/>
                      </a:xfrm>
                      <a:prstGeom prst="rect">
                        <a:avLst/>
                      </a:prstGeom>
                      <a:noFill/>
                    </p:spPr>
                  </p:pic>
                </p:oleObj>
              </mc:Fallback>
            </mc:AlternateContent>
          </a:graphicData>
        </a:graphic>
      </p:graphicFrame>
    </p:spTree>
    <p:extLst>
      <p:ext uri="{BB962C8B-B14F-4D97-AF65-F5344CB8AC3E}">
        <p14:creationId xmlns:p14="http://schemas.microsoft.com/office/powerpoint/2010/main" val="2421617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244868"/>
            <a:ext cx="8317058" cy="496297"/>
          </a:xfrm>
        </p:spPr>
        <p:txBody>
          <a:bodyPr/>
          <a:lstStyle/>
          <a:p>
            <a:r>
              <a:rPr kumimoji="1" lang="zh-CN" altLang="en-US" dirty="0"/>
              <a:t>实验一 </a:t>
            </a:r>
            <a:r>
              <a:rPr lang="en-US" altLang="zh-CN" sz="2000" b="1" dirty="0">
                <a:latin typeface="微软雅黑" panose="020B0503020204020204" pitchFamily="34" charset="-122"/>
                <a:ea typeface="微软雅黑" panose="020B0503020204020204" pitchFamily="34" charset="-122"/>
              </a:rPr>
              <a:t>HFL-LA </a:t>
            </a:r>
            <a:r>
              <a:rPr lang="zh-CN" altLang="en-US" sz="2000" b="1" dirty="0">
                <a:latin typeface="微软雅黑" panose="020B0503020204020204" pitchFamily="34" charset="-122"/>
                <a:ea typeface="微软雅黑" panose="020B0503020204020204" pitchFamily="34" charset="-122"/>
              </a:rPr>
              <a:t>和其他联邦学习算法的性能比较（同步更新）</a:t>
            </a:r>
          </a:p>
          <a:p>
            <a:pPr marL="0" indent="0">
              <a:buNone/>
            </a:pPr>
            <a:endParaRPr kumimoji="1" lang="en-US" altLang="zh-CN" dirty="0"/>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21</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矩形 16">
            <a:extLst>
              <a:ext uri="{FF2B5EF4-FFF2-40B4-BE49-F238E27FC236}">
                <a16:creationId xmlns:a16="http://schemas.microsoft.com/office/drawing/2014/main" id="{2BDF7715-FF49-46B1-B02B-D343A69B1E52}"/>
              </a:ext>
            </a:extLst>
          </p:cNvPr>
          <p:cNvSpPr/>
          <p:nvPr/>
        </p:nvSpPr>
        <p:spPr>
          <a:xfrm>
            <a:off x="279962" y="6256621"/>
            <a:ext cx="4430007" cy="584775"/>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HFL-LA</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FedAvg</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FedProx</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 </a:t>
            </a:r>
            <a:r>
              <a:rPr lang="en-US" altLang="zh-CN" sz="1600" b="1" dirty="0" err="1">
                <a:latin typeface="微软雅黑" panose="020B0503020204020204" pitchFamily="34" charset="-122"/>
                <a:ea typeface="微软雅黑" panose="020B0503020204020204" pitchFamily="34" charset="-122"/>
              </a:rPr>
              <a:t>FedMD</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Local</a:t>
            </a:r>
            <a:r>
              <a:rPr lang="zh-CN" altLang="en-US" sz="1600" b="1" dirty="0">
                <a:latin typeface="微软雅黑" panose="020B0503020204020204" pitchFamily="34" charset="-122"/>
                <a:ea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rPr>
              <a:t>Centralized</a:t>
            </a:r>
            <a:r>
              <a:rPr lang="zh-CN" altLang="en-US" sz="1600" b="1" dirty="0">
                <a:latin typeface="微软雅黑" panose="020B0503020204020204" pitchFamily="34" charset="-122"/>
                <a:ea typeface="微软雅黑" panose="020B0503020204020204" pitchFamily="34" charset="-122"/>
              </a:rPr>
              <a:t>的性能比较</a:t>
            </a:r>
          </a:p>
        </p:txBody>
      </p:sp>
      <p:pic>
        <p:nvPicPr>
          <p:cNvPr id="6" name="图片 5">
            <a:extLst>
              <a:ext uri="{FF2B5EF4-FFF2-40B4-BE49-F238E27FC236}">
                <a16:creationId xmlns:a16="http://schemas.microsoft.com/office/drawing/2014/main" id="{1C579E14-10C6-3E3E-3168-ABB43B16B3B0}"/>
              </a:ext>
            </a:extLst>
          </p:cNvPr>
          <p:cNvPicPr>
            <a:picLocks noChangeAspect="1"/>
          </p:cNvPicPr>
          <p:nvPr/>
        </p:nvPicPr>
        <p:blipFill>
          <a:blip r:embed="rId3"/>
          <a:stretch>
            <a:fillRect/>
          </a:stretch>
        </p:blipFill>
        <p:spPr>
          <a:xfrm>
            <a:off x="728092" y="1883509"/>
            <a:ext cx="3533748" cy="4358541"/>
          </a:xfrm>
          <a:prstGeom prst="rect">
            <a:avLst/>
          </a:prstGeom>
        </p:spPr>
      </p:pic>
      <p:sp>
        <p:nvSpPr>
          <p:cNvPr id="10" name="矩形 9">
            <a:extLst>
              <a:ext uri="{FF2B5EF4-FFF2-40B4-BE49-F238E27FC236}">
                <a16:creationId xmlns:a16="http://schemas.microsoft.com/office/drawing/2014/main" id="{A35D9DCF-0F07-7CBC-C7F4-862C87B75B2B}"/>
              </a:ext>
            </a:extLst>
          </p:cNvPr>
          <p:cNvSpPr/>
          <p:nvPr/>
        </p:nvSpPr>
        <p:spPr>
          <a:xfrm>
            <a:off x="5231026" y="6074255"/>
            <a:ext cx="2853061"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卷积神经网络模型配置</a:t>
            </a:r>
          </a:p>
        </p:txBody>
      </p:sp>
      <p:pic>
        <p:nvPicPr>
          <p:cNvPr id="8" name="图片 7">
            <a:extLst>
              <a:ext uri="{FF2B5EF4-FFF2-40B4-BE49-F238E27FC236}">
                <a16:creationId xmlns:a16="http://schemas.microsoft.com/office/drawing/2014/main" id="{573D8B93-3E29-94F7-BBA3-EAD021131199}"/>
              </a:ext>
            </a:extLst>
          </p:cNvPr>
          <p:cNvPicPr>
            <a:picLocks noChangeAspect="1"/>
          </p:cNvPicPr>
          <p:nvPr/>
        </p:nvPicPr>
        <p:blipFill>
          <a:blip r:embed="rId4"/>
          <a:stretch>
            <a:fillRect/>
          </a:stretch>
        </p:blipFill>
        <p:spPr>
          <a:xfrm>
            <a:off x="4352296" y="2289038"/>
            <a:ext cx="4820880" cy="1512922"/>
          </a:xfrm>
          <a:prstGeom prst="rect">
            <a:avLst/>
          </a:prstGeom>
        </p:spPr>
      </p:pic>
      <p:sp>
        <p:nvSpPr>
          <p:cNvPr id="11" name="矩形 10">
            <a:extLst>
              <a:ext uri="{FF2B5EF4-FFF2-40B4-BE49-F238E27FC236}">
                <a16:creationId xmlns:a16="http://schemas.microsoft.com/office/drawing/2014/main" id="{0E81A021-B878-FCB7-BC6C-15C64656419F}"/>
              </a:ext>
            </a:extLst>
          </p:cNvPr>
          <p:cNvSpPr/>
          <p:nvPr/>
        </p:nvSpPr>
        <p:spPr>
          <a:xfrm>
            <a:off x="5104262" y="3783593"/>
            <a:ext cx="115939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同步更新</a:t>
            </a:r>
          </a:p>
        </p:txBody>
      </p:sp>
      <p:sp>
        <p:nvSpPr>
          <p:cNvPr id="12" name="矩形 11">
            <a:extLst>
              <a:ext uri="{FF2B5EF4-FFF2-40B4-BE49-F238E27FC236}">
                <a16:creationId xmlns:a16="http://schemas.microsoft.com/office/drawing/2014/main" id="{FB0E2641-69A1-C5BE-0B70-685FF5ABFA5B}"/>
              </a:ext>
            </a:extLst>
          </p:cNvPr>
          <p:cNvSpPr/>
          <p:nvPr/>
        </p:nvSpPr>
        <p:spPr>
          <a:xfrm>
            <a:off x="7504387" y="3782488"/>
            <a:ext cx="115939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异步更新</a:t>
            </a:r>
          </a:p>
        </p:txBody>
      </p:sp>
      <p:pic>
        <p:nvPicPr>
          <p:cNvPr id="14" name="图片 13">
            <a:extLst>
              <a:ext uri="{FF2B5EF4-FFF2-40B4-BE49-F238E27FC236}">
                <a16:creationId xmlns:a16="http://schemas.microsoft.com/office/drawing/2014/main" id="{E5AA0526-B6CF-A2C0-4EAE-1A58873A9F38}"/>
              </a:ext>
            </a:extLst>
          </p:cNvPr>
          <p:cNvPicPr>
            <a:picLocks noChangeAspect="1"/>
          </p:cNvPicPr>
          <p:nvPr/>
        </p:nvPicPr>
        <p:blipFill>
          <a:blip r:embed="rId5"/>
          <a:stretch>
            <a:fillRect/>
          </a:stretch>
        </p:blipFill>
        <p:spPr>
          <a:xfrm>
            <a:off x="4601176" y="4455990"/>
            <a:ext cx="4485681" cy="1512922"/>
          </a:xfrm>
          <a:prstGeom prst="rect">
            <a:avLst/>
          </a:prstGeom>
        </p:spPr>
      </p:pic>
    </p:spTree>
    <p:extLst>
      <p:ext uri="{BB962C8B-B14F-4D97-AF65-F5344CB8AC3E}">
        <p14:creationId xmlns:p14="http://schemas.microsoft.com/office/powerpoint/2010/main" val="416509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内容占位符 2">
            <a:extLst>
              <a:ext uri="{FF2B5EF4-FFF2-40B4-BE49-F238E27FC236}">
                <a16:creationId xmlns:a16="http://schemas.microsoft.com/office/drawing/2014/main" id="{DF4BF14B-FBB0-6051-D052-0F6E5EE82383}"/>
              </a:ext>
            </a:extLst>
          </p:cNvPr>
          <p:cNvSpPr txBox="1">
            <a:spLocks/>
          </p:cNvSpPr>
          <p:nvPr/>
        </p:nvSpPr>
        <p:spPr bwMode="auto">
          <a:xfrm>
            <a:off x="442647" y="1244868"/>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dirty="0"/>
              <a:t>实验一 </a:t>
            </a:r>
            <a:r>
              <a:rPr lang="en-US" altLang="zh-CN" sz="2000" b="1" dirty="0">
                <a:latin typeface="微软雅黑" panose="020B0503020204020204" pitchFamily="34" charset="-122"/>
                <a:ea typeface="微软雅黑" panose="020B0503020204020204" pitchFamily="34" charset="-122"/>
              </a:rPr>
              <a:t>HFL-LA </a:t>
            </a:r>
            <a:r>
              <a:rPr lang="zh-CN" altLang="en-US" sz="2000" b="1" dirty="0">
                <a:latin typeface="微软雅黑" panose="020B0503020204020204" pitchFamily="34" charset="-122"/>
                <a:ea typeface="微软雅黑" panose="020B0503020204020204" pitchFamily="34" charset="-122"/>
              </a:rPr>
              <a:t>和其他联邦学习算法的性能比较（异步更新）</a:t>
            </a:r>
          </a:p>
          <a:p>
            <a:pPr marL="0" indent="0">
              <a:buNone/>
            </a:pPr>
            <a:endParaRPr kumimoji="1" lang="en-US" altLang="zh-CN" dirty="0"/>
          </a:p>
          <a:p>
            <a:pPr lvl="1"/>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041" lvl="1" indent="0">
              <a:buNone/>
            </a:pPr>
            <a:endParaRPr kumimoji="1" lang="en-US" altLang="zh-CN" dirty="0"/>
          </a:p>
        </p:txBody>
      </p:sp>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22</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5F18D6BB-3CED-E6E9-161B-9F01481E92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154" y="1940671"/>
            <a:ext cx="3660103" cy="4453450"/>
          </a:xfrm>
          <a:prstGeom prst="rect">
            <a:avLst/>
          </a:prstGeom>
        </p:spPr>
      </p:pic>
      <p:sp>
        <p:nvSpPr>
          <p:cNvPr id="7" name="矩形 6">
            <a:extLst>
              <a:ext uri="{FF2B5EF4-FFF2-40B4-BE49-F238E27FC236}">
                <a16:creationId xmlns:a16="http://schemas.microsoft.com/office/drawing/2014/main" id="{7B7B2567-91B2-0026-80BB-0157D5E82CD0}"/>
              </a:ext>
            </a:extLst>
          </p:cNvPr>
          <p:cNvSpPr/>
          <p:nvPr/>
        </p:nvSpPr>
        <p:spPr>
          <a:xfrm>
            <a:off x="118451" y="6430144"/>
            <a:ext cx="4899508"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和其他联邦学习算法的性能比较</a:t>
            </a:r>
          </a:p>
        </p:txBody>
      </p:sp>
      <p:pic>
        <p:nvPicPr>
          <p:cNvPr id="10" name="图片 9">
            <a:extLst>
              <a:ext uri="{FF2B5EF4-FFF2-40B4-BE49-F238E27FC236}">
                <a16:creationId xmlns:a16="http://schemas.microsoft.com/office/drawing/2014/main" id="{8F2324D4-A078-1CA8-1F46-50CC880AD2B7}"/>
              </a:ext>
            </a:extLst>
          </p:cNvPr>
          <p:cNvPicPr>
            <a:picLocks noChangeAspect="1"/>
          </p:cNvPicPr>
          <p:nvPr/>
        </p:nvPicPr>
        <p:blipFill rotWithShape="1">
          <a:blip r:embed="rId4"/>
          <a:srcRect b="55704"/>
          <a:stretch/>
        </p:blipFill>
        <p:spPr>
          <a:xfrm>
            <a:off x="4832553" y="1664471"/>
            <a:ext cx="3756986" cy="2180687"/>
          </a:xfrm>
          <a:prstGeom prst="rect">
            <a:avLst/>
          </a:prstGeom>
        </p:spPr>
      </p:pic>
      <p:pic>
        <p:nvPicPr>
          <p:cNvPr id="13" name="图片 12">
            <a:extLst>
              <a:ext uri="{FF2B5EF4-FFF2-40B4-BE49-F238E27FC236}">
                <a16:creationId xmlns:a16="http://schemas.microsoft.com/office/drawing/2014/main" id="{23E7DDD7-520A-BDF3-A4A1-40F3396FAD5B}"/>
              </a:ext>
            </a:extLst>
          </p:cNvPr>
          <p:cNvPicPr>
            <a:picLocks noChangeAspect="1"/>
          </p:cNvPicPr>
          <p:nvPr/>
        </p:nvPicPr>
        <p:blipFill rotWithShape="1">
          <a:blip r:embed="rId4"/>
          <a:srcRect t="55704"/>
          <a:stretch/>
        </p:blipFill>
        <p:spPr>
          <a:xfrm>
            <a:off x="4832553" y="4360687"/>
            <a:ext cx="3756986" cy="2180687"/>
          </a:xfrm>
          <a:prstGeom prst="rect">
            <a:avLst/>
          </a:prstGeom>
        </p:spPr>
      </p:pic>
      <p:sp>
        <p:nvSpPr>
          <p:cNvPr id="14" name="矩形 13">
            <a:extLst>
              <a:ext uri="{FF2B5EF4-FFF2-40B4-BE49-F238E27FC236}">
                <a16:creationId xmlns:a16="http://schemas.microsoft.com/office/drawing/2014/main" id="{D251711E-9B10-C73F-2971-F2536AA8E8AC}"/>
              </a:ext>
            </a:extLst>
          </p:cNvPr>
          <p:cNvSpPr/>
          <p:nvPr/>
        </p:nvSpPr>
        <p:spPr>
          <a:xfrm>
            <a:off x="4261292" y="3955692"/>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不同算法在 </a:t>
            </a:r>
            <a:r>
              <a:rPr lang="en-US" altLang="zh-CN" sz="1600" b="1" dirty="0">
                <a:latin typeface="微软雅黑" panose="020B0503020204020204" pitchFamily="34" charset="-122"/>
                <a:ea typeface="微软雅黑" panose="020B0503020204020204" pitchFamily="34" charset="-122"/>
              </a:rPr>
              <a:t>ICCAD </a:t>
            </a:r>
            <a:r>
              <a:rPr lang="zh-CN" altLang="en-US" sz="1600" b="1" dirty="0">
                <a:latin typeface="微软雅黑" panose="020B0503020204020204" pitchFamily="34" charset="-122"/>
                <a:ea typeface="微软雅黑" panose="020B0503020204020204" pitchFamily="34" charset="-122"/>
              </a:rPr>
              <a:t>数据集上的性能比较</a:t>
            </a:r>
          </a:p>
        </p:txBody>
      </p:sp>
      <p:sp>
        <p:nvSpPr>
          <p:cNvPr id="15" name="矩形 14">
            <a:extLst>
              <a:ext uri="{FF2B5EF4-FFF2-40B4-BE49-F238E27FC236}">
                <a16:creationId xmlns:a16="http://schemas.microsoft.com/office/drawing/2014/main" id="{999DF3FC-3A94-CEC5-E6AD-88FFB243D552}"/>
              </a:ext>
            </a:extLst>
          </p:cNvPr>
          <p:cNvSpPr/>
          <p:nvPr/>
        </p:nvSpPr>
        <p:spPr>
          <a:xfrm>
            <a:off x="4261292" y="6554839"/>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不同算法在 </a:t>
            </a:r>
            <a:r>
              <a:rPr lang="en-US" altLang="zh-CN" sz="1600" b="1" dirty="0">
                <a:latin typeface="微软雅黑" panose="020B0503020204020204" pitchFamily="34" charset="-122"/>
                <a:ea typeface="微软雅黑" panose="020B0503020204020204" pitchFamily="34" charset="-122"/>
              </a:rPr>
              <a:t>Industry </a:t>
            </a:r>
            <a:r>
              <a:rPr lang="zh-CN" altLang="en-US" sz="1600" b="1" dirty="0">
                <a:latin typeface="微软雅黑" panose="020B0503020204020204" pitchFamily="34" charset="-122"/>
                <a:ea typeface="微软雅黑" panose="020B0503020204020204" pitchFamily="34" charset="-122"/>
              </a:rPr>
              <a:t>数据集上的性能比较</a:t>
            </a:r>
          </a:p>
        </p:txBody>
      </p:sp>
    </p:spTree>
    <p:extLst>
      <p:ext uri="{BB962C8B-B14F-4D97-AF65-F5344CB8AC3E}">
        <p14:creationId xmlns:p14="http://schemas.microsoft.com/office/powerpoint/2010/main" val="856119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FCA456A-E13A-ECC9-2EF6-E1C524B63D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4926" y="1879330"/>
            <a:ext cx="4499074" cy="4004362"/>
          </a:xfrm>
          <a:prstGeom prst="rect">
            <a:avLst/>
          </a:prstGeom>
        </p:spPr>
      </p:pic>
      <p:pic>
        <p:nvPicPr>
          <p:cNvPr id="9" name="图片 8">
            <a:extLst>
              <a:ext uri="{FF2B5EF4-FFF2-40B4-BE49-F238E27FC236}">
                <a16:creationId xmlns:a16="http://schemas.microsoft.com/office/drawing/2014/main" id="{8CA0F0B7-E8AF-031A-7BDD-939A08C5CF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66" y="2520885"/>
            <a:ext cx="4678222" cy="1686830"/>
          </a:xfrm>
          <a:prstGeom prst="rect">
            <a:avLst/>
          </a:prstGeom>
        </p:spPr>
      </p:pic>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161467"/>
            <a:ext cx="8215047" cy="496297"/>
          </a:xfrm>
        </p:spPr>
        <p:txBody>
          <a:bodyPr/>
          <a:lstStyle/>
          <a:p>
            <a:r>
              <a:rPr kumimoji="1" lang="zh-CN" altLang="en-US" dirty="0"/>
              <a:t>实验二 不同的层做个性化层时 </a:t>
            </a:r>
            <a:r>
              <a:rPr kumimoji="1" lang="en-US" altLang="zh-CN" dirty="0"/>
              <a:t>HFL-LA </a:t>
            </a:r>
            <a:r>
              <a:rPr kumimoji="1" lang="zh-CN" altLang="en-US" dirty="0"/>
              <a:t>算法的有效性</a:t>
            </a:r>
            <a:endParaRPr kumimoji="1" lang="en-US" altLang="zh-CN" dirty="0"/>
          </a:p>
          <a:p>
            <a:pPr lvl="1"/>
            <a:r>
              <a:rPr kumimoji="1" lang="zh-CN" altLang="en-US" b="1" dirty="0">
                <a:latin typeface="微软雅黑" panose="020B0503020204020204" pitchFamily="34" charset="-122"/>
                <a:ea typeface="微软雅黑" panose="020B0503020204020204" pitchFamily="34" charset="-122"/>
              </a:rPr>
              <a:t>选择不同的神经网络层作为</a:t>
            </a:r>
            <a:r>
              <a:rPr kumimoji="1" lang="en-US" altLang="zh-CN" b="1" dirty="0">
                <a:latin typeface="微软雅黑" panose="020B0503020204020204" pitchFamily="34" charset="-122"/>
                <a:ea typeface="微软雅黑" panose="020B0503020204020204" pitchFamily="34" charset="-122"/>
              </a:rPr>
              <a:t>HFL-LA </a:t>
            </a:r>
            <a:r>
              <a:rPr kumimoji="1" lang="zh-CN" altLang="en-US" b="1" dirty="0">
                <a:latin typeface="微软雅黑" panose="020B0503020204020204" pitchFamily="34" charset="-122"/>
                <a:ea typeface="微软雅黑" panose="020B0503020204020204" pitchFamily="34" charset="-122"/>
              </a:rPr>
              <a:t>算法的局部模型</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23</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04655"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矩形 10">
            <a:extLst>
              <a:ext uri="{FF2B5EF4-FFF2-40B4-BE49-F238E27FC236}">
                <a16:creationId xmlns:a16="http://schemas.microsoft.com/office/drawing/2014/main" id="{4E0F38DC-891E-5F7E-42C3-C1BAE3B7471E}"/>
              </a:ext>
            </a:extLst>
          </p:cNvPr>
          <p:cNvSpPr/>
          <p:nvPr/>
        </p:nvSpPr>
        <p:spPr>
          <a:xfrm>
            <a:off x="-172120" y="4336565"/>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带有编号的 </a:t>
            </a:r>
            <a:r>
              <a:rPr lang="en-US" altLang="zh-CN" sz="1600" b="1" dirty="0">
                <a:latin typeface="微软雅黑" panose="020B0503020204020204" pitchFamily="34" charset="-122"/>
                <a:ea typeface="微软雅黑" panose="020B0503020204020204" pitchFamily="34" charset="-122"/>
              </a:rPr>
              <a:t>CNN</a:t>
            </a:r>
            <a:r>
              <a:rPr lang="zh-CN" altLang="en-US" sz="1600" b="1" dirty="0">
                <a:latin typeface="微软雅黑" panose="020B0503020204020204" pitchFamily="34" charset="-122"/>
                <a:ea typeface="微软雅黑" panose="020B0503020204020204" pitchFamily="34" charset="-122"/>
              </a:rPr>
              <a:t>神经网络模型</a:t>
            </a:r>
          </a:p>
        </p:txBody>
      </p:sp>
      <p:sp>
        <p:nvSpPr>
          <p:cNvPr id="13" name="矩形 12">
            <a:extLst>
              <a:ext uri="{FF2B5EF4-FFF2-40B4-BE49-F238E27FC236}">
                <a16:creationId xmlns:a16="http://schemas.microsoft.com/office/drawing/2014/main" id="{6E36272C-5862-44A2-21D1-28893D940684}"/>
              </a:ext>
            </a:extLst>
          </p:cNvPr>
          <p:cNvSpPr/>
          <p:nvPr/>
        </p:nvSpPr>
        <p:spPr>
          <a:xfrm>
            <a:off x="4444709" y="6012542"/>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不同个性化层的</a:t>
            </a:r>
            <a:r>
              <a:rPr lang="en-US" altLang="zh-CN" sz="1600" b="1" dirty="0">
                <a:latin typeface="微软雅黑" panose="020B0503020204020204" pitchFamily="34" charset="-122"/>
                <a:ea typeface="微软雅黑" panose="020B0503020204020204" pitchFamily="34" charset="-122"/>
              </a:rPr>
              <a:t>HFL-LA</a:t>
            </a:r>
            <a:r>
              <a:rPr lang="zh-CN" altLang="en-US" sz="1600" b="1" dirty="0">
                <a:latin typeface="微软雅黑" panose="020B0503020204020204" pitchFamily="34" charset="-122"/>
                <a:ea typeface="微软雅黑" panose="020B0503020204020204" pitchFamily="34" charset="-122"/>
              </a:rPr>
              <a:t>算法性能比较</a:t>
            </a:r>
          </a:p>
        </p:txBody>
      </p:sp>
      <p:grpSp>
        <p:nvGrpSpPr>
          <p:cNvPr id="5" name="组合 4">
            <a:extLst>
              <a:ext uri="{FF2B5EF4-FFF2-40B4-BE49-F238E27FC236}">
                <a16:creationId xmlns:a16="http://schemas.microsoft.com/office/drawing/2014/main" id="{2E67234D-933F-E46F-C655-B5335BA962BA}"/>
              </a:ext>
            </a:extLst>
          </p:cNvPr>
          <p:cNvGrpSpPr/>
          <p:nvPr/>
        </p:nvGrpSpPr>
        <p:grpSpPr>
          <a:xfrm>
            <a:off x="92805" y="5418508"/>
            <a:ext cx="4926225" cy="727870"/>
            <a:chOff x="403888" y="5540377"/>
            <a:chExt cx="6567372" cy="727870"/>
          </a:xfrm>
        </p:grpSpPr>
        <p:sp>
          <p:nvSpPr>
            <p:cNvPr id="6" name="星形: 五角 5">
              <a:extLst>
                <a:ext uri="{FF2B5EF4-FFF2-40B4-BE49-F238E27FC236}">
                  <a16:creationId xmlns:a16="http://schemas.microsoft.com/office/drawing/2014/main" id="{2C2E2F80-7DC7-FCE8-975F-FCADA0AAC4B6}"/>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8174A997-209C-1CBB-A90F-3E70C1641672}"/>
                </a:ext>
              </a:extLst>
            </p:cNvPr>
            <p:cNvSpPr txBox="1"/>
            <p:nvPr/>
          </p:nvSpPr>
          <p:spPr>
            <a:xfrm>
              <a:off x="878145" y="5621916"/>
              <a:ext cx="6093115"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最后一层全连接层作局部模型时</a:t>
              </a:r>
              <a:r>
                <a:rPr lang="zh-CN" altLang="en-US" b="1" dirty="0">
                  <a:solidFill>
                    <a:srgbClr val="FF0000"/>
                  </a:solidFill>
                  <a:latin typeface="微软雅黑" panose="020B0503020204020204" pitchFamily="34" charset="-122"/>
                  <a:ea typeface="微软雅黑" panose="020B0503020204020204" pitchFamily="34" charset="-122"/>
                </a:rPr>
                <a:t>精度最高</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且参数规模仅占全局模型的</a:t>
              </a:r>
              <a:r>
                <a:rPr lang="en-US" altLang="zh-CN" b="1" dirty="0">
                  <a:solidFill>
                    <a:srgbClr val="FF0000"/>
                  </a:solidFill>
                  <a:latin typeface="微软雅黑" panose="020B0503020204020204" pitchFamily="34" charset="-122"/>
                  <a:ea typeface="微软雅黑" panose="020B0503020204020204" pitchFamily="34" charset="-122"/>
                </a:rPr>
                <a:t>0.68%</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628483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24</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实验三 </a:t>
            </a:r>
            <a:r>
              <a:rPr kumimoji="1" lang="zh-CN" altLang="en-US" dirty="0"/>
              <a:t>模型异构时 </a:t>
            </a:r>
            <a:r>
              <a:rPr kumimoji="1" lang="en-US" altLang="zh-CN" dirty="0"/>
              <a:t>HFL-LA </a:t>
            </a:r>
            <a:r>
              <a:rPr kumimoji="1" lang="zh-CN" altLang="en-US" dirty="0"/>
              <a:t>算法的有效性</a:t>
            </a:r>
            <a:endParaRPr kumimoji="1" lang="en-US" altLang="zh-CN" kern="0" dirty="0"/>
          </a:p>
          <a:p>
            <a:pPr lvl="1"/>
            <a:r>
              <a:rPr kumimoji="1" lang="zh-CN" altLang="en-US" dirty="0"/>
              <a:t>不同数据集采用不同的神经网络架构</a:t>
            </a:r>
            <a:endParaRPr lang="en-US" altLang="zh-CN" kern="0" dirty="0"/>
          </a:p>
          <a:p>
            <a:pPr lvl="1"/>
            <a:endParaRPr lang="en-US" altLang="zh-CN" kern="0" dirty="0"/>
          </a:p>
          <a:p>
            <a:pPr marL="335041" lvl="1" indent="0">
              <a:buFont typeface="Wingdings" panose="05000000000000000000" pitchFamily="2" charset="2"/>
              <a:buNone/>
            </a:pPr>
            <a:endParaRPr kumimoji="1" lang="en-US" altLang="zh-CN" kern="0" dirty="0"/>
          </a:p>
        </p:txBody>
      </p:sp>
      <p:pic>
        <p:nvPicPr>
          <p:cNvPr id="19" name="图片 18">
            <a:extLst>
              <a:ext uri="{FF2B5EF4-FFF2-40B4-BE49-F238E27FC236}">
                <a16:creationId xmlns:a16="http://schemas.microsoft.com/office/drawing/2014/main" id="{AE661965-4DD0-C3B3-7E77-B9D73DF311F4}"/>
              </a:ext>
            </a:extLst>
          </p:cNvPr>
          <p:cNvPicPr>
            <a:picLocks noChangeAspect="1"/>
          </p:cNvPicPr>
          <p:nvPr/>
        </p:nvPicPr>
        <p:blipFill>
          <a:blip r:embed="rId3"/>
          <a:stretch>
            <a:fillRect/>
          </a:stretch>
        </p:blipFill>
        <p:spPr>
          <a:xfrm>
            <a:off x="1525924" y="4403556"/>
            <a:ext cx="4868043" cy="2007906"/>
          </a:xfrm>
          <a:prstGeom prst="rect">
            <a:avLst/>
          </a:prstGeom>
        </p:spPr>
      </p:pic>
      <p:sp>
        <p:nvSpPr>
          <p:cNvPr id="20" name="矩形 19">
            <a:extLst>
              <a:ext uri="{FF2B5EF4-FFF2-40B4-BE49-F238E27FC236}">
                <a16:creationId xmlns:a16="http://schemas.microsoft.com/office/drawing/2014/main" id="{411EFE5F-696D-84EB-B5F2-39CC326DB9D0}"/>
              </a:ext>
            </a:extLst>
          </p:cNvPr>
          <p:cNvSpPr/>
          <p:nvPr/>
        </p:nvSpPr>
        <p:spPr>
          <a:xfrm>
            <a:off x="1374296" y="6411462"/>
            <a:ext cx="4899508"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模型异构时</a:t>
            </a: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与 </a:t>
            </a:r>
            <a:r>
              <a:rPr lang="en-US" altLang="zh-CN" sz="1600" b="1" dirty="0" err="1">
                <a:latin typeface="微软雅黑" panose="020B0503020204020204" pitchFamily="34" charset="-122"/>
                <a:ea typeface="微软雅黑" panose="020B0503020204020204" pitchFamily="34" charset="-122"/>
              </a:rPr>
              <a:t>FedMD</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的模型性能比较</a:t>
            </a:r>
          </a:p>
        </p:txBody>
      </p:sp>
      <p:pic>
        <p:nvPicPr>
          <p:cNvPr id="6" name="图片 5">
            <a:extLst>
              <a:ext uri="{FF2B5EF4-FFF2-40B4-BE49-F238E27FC236}">
                <a16:creationId xmlns:a16="http://schemas.microsoft.com/office/drawing/2014/main" id="{350E9E07-D4D4-701F-3F5F-0360845FF87B}"/>
              </a:ext>
            </a:extLst>
          </p:cNvPr>
          <p:cNvPicPr>
            <a:picLocks noChangeAspect="1"/>
          </p:cNvPicPr>
          <p:nvPr/>
        </p:nvPicPr>
        <p:blipFill>
          <a:blip r:embed="rId4"/>
          <a:stretch>
            <a:fillRect/>
          </a:stretch>
        </p:blipFill>
        <p:spPr>
          <a:xfrm>
            <a:off x="25231" y="2128652"/>
            <a:ext cx="4517016" cy="1523490"/>
          </a:xfrm>
          <a:prstGeom prst="rect">
            <a:avLst/>
          </a:prstGeom>
        </p:spPr>
      </p:pic>
      <p:pic>
        <p:nvPicPr>
          <p:cNvPr id="8" name="图片 7">
            <a:extLst>
              <a:ext uri="{FF2B5EF4-FFF2-40B4-BE49-F238E27FC236}">
                <a16:creationId xmlns:a16="http://schemas.microsoft.com/office/drawing/2014/main" id="{01C3DE44-222C-65F6-A00A-5D87783300B7}"/>
              </a:ext>
            </a:extLst>
          </p:cNvPr>
          <p:cNvPicPr>
            <a:picLocks noChangeAspect="1"/>
          </p:cNvPicPr>
          <p:nvPr/>
        </p:nvPicPr>
        <p:blipFill>
          <a:blip r:embed="rId5"/>
          <a:stretch>
            <a:fillRect/>
          </a:stretch>
        </p:blipFill>
        <p:spPr>
          <a:xfrm>
            <a:off x="4542246" y="2128651"/>
            <a:ext cx="4680350" cy="1523490"/>
          </a:xfrm>
          <a:prstGeom prst="rect">
            <a:avLst/>
          </a:prstGeom>
        </p:spPr>
      </p:pic>
      <p:sp>
        <p:nvSpPr>
          <p:cNvPr id="9" name="矩形 8">
            <a:extLst>
              <a:ext uri="{FF2B5EF4-FFF2-40B4-BE49-F238E27FC236}">
                <a16:creationId xmlns:a16="http://schemas.microsoft.com/office/drawing/2014/main" id="{6AA60342-6C23-60CB-3576-80A924944BAD}"/>
              </a:ext>
            </a:extLst>
          </p:cNvPr>
          <p:cNvSpPr/>
          <p:nvPr/>
        </p:nvSpPr>
        <p:spPr>
          <a:xfrm>
            <a:off x="724482" y="3787864"/>
            <a:ext cx="3118514"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ICCAD</a:t>
            </a:r>
            <a:r>
              <a:rPr lang="zh-CN" altLang="en-US" sz="1600" b="1" dirty="0">
                <a:latin typeface="微软雅黑" panose="020B0503020204020204" pitchFamily="34" charset="-122"/>
                <a:ea typeface="微软雅黑" panose="020B0503020204020204" pitchFamily="34" charset="-122"/>
              </a:rPr>
              <a:t>客户端使用的神经网络</a:t>
            </a:r>
          </a:p>
        </p:txBody>
      </p:sp>
      <p:sp>
        <p:nvSpPr>
          <p:cNvPr id="10" name="矩形 9">
            <a:extLst>
              <a:ext uri="{FF2B5EF4-FFF2-40B4-BE49-F238E27FC236}">
                <a16:creationId xmlns:a16="http://schemas.microsoft.com/office/drawing/2014/main" id="{C8C6DC0A-0758-5919-3702-121E3F00AE65}"/>
              </a:ext>
            </a:extLst>
          </p:cNvPr>
          <p:cNvSpPr/>
          <p:nvPr/>
        </p:nvSpPr>
        <p:spPr>
          <a:xfrm>
            <a:off x="5323164" y="3786414"/>
            <a:ext cx="3118514"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Industry</a:t>
            </a:r>
            <a:r>
              <a:rPr lang="zh-CN" altLang="en-US" sz="1600" b="1" dirty="0">
                <a:latin typeface="微软雅黑" panose="020B0503020204020204" pitchFamily="34" charset="-122"/>
                <a:ea typeface="微软雅黑" panose="020B0503020204020204" pitchFamily="34" charset="-122"/>
              </a:rPr>
              <a:t>客户端使用的神经网络</a:t>
            </a:r>
          </a:p>
        </p:txBody>
      </p:sp>
      <p:grpSp>
        <p:nvGrpSpPr>
          <p:cNvPr id="11" name="组合 10">
            <a:extLst>
              <a:ext uri="{FF2B5EF4-FFF2-40B4-BE49-F238E27FC236}">
                <a16:creationId xmlns:a16="http://schemas.microsoft.com/office/drawing/2014/main" id="{819DD4E0-5E4F-8FD6-E730-FF98F2A14F27}"/>
              </a:ext>
            </a:extLst>
          </p:cNvPr>
          <p:cNvGrpSpPr/>
          <p:nvPr/>
        </p:nvGrpSpPr>
        <p:grpSpPr>
          <a:xfrm>
            <a:off x="6268271" y="4874162"/>
            <a:ext cx="2636892" cy="1004869"/>
            <a:chOff x="403888" y="5540377"/>
            <a:chExt cx="3069273" cy="1004869"/>
          </a:xfrm>
        </p:grpSpPr>
        <p:sp>
          <p:nvSpPr>
            <p:cNvPr id="12" name="星形: 五角 11">
              <a:extLst>
                <a:ext uri="{FF2B5EF4-FFF2-40B4-BE49-F238E27FC236}">
                  <a16:creationId xmlns:a16="http://schemas.microsoft.com/office/drawing/2014/main" id="{B3A58D93-041F-4E87-B87F-D69D3D045512}"/>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156A62E6-604E-2986-D451-F62DD199B26C}"/>
                </a:ext>
              </a:extLst>
            </p:cNvPr>
            <p:cNvSpPr txBox="1"/>
            <p:nvPr/>
          </p:nvSpPr>
          <p:spPr>
            <a:xfrm>
              <a:off x="878143" y="5621916"/>
              <a:ext cx="2595018" cy="923330"/>
            </a:xfrm>
            <a:prstGeom prst="rect">
              <a:avLst/>
            </a:prstGeom>
            <a:noFill/>
          </p:spPr>
          <p:txBody>
            <a:bodyPr wrap="squar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模型异构</a:t>
              </a:r>
              <a:r>
                <a:rPr lang="zh-CN" altLang="en-US" b="1" dirty="0">
                  <a:latin typeface="微软雅黑" panose="020B0503020204020204" pitchFamily="34" charset="-122"/>
                  <a:ea typeface="微软雅黑" panose="020B0503020204020204" pitchFamily="34" charset="-122"/>
                </a:rPr>
                <a:t>时</a:t>
              </a:r>
              <a:r>
                <a:rPr lang="en-US" altLang="zh-CN" b="1" dirty="0">
                  <a:latin typeface="微软雅黑" panose="020B0503020204020204" pitchFamily="34" charset="-122"/>
                  <a:ea typeface="微软雅黑" panose="020B0503020204020204" pitchFamily="34" charset="-122"/>
                </a:rPr>
                <a:t>HFL-LA </a:t>
              </a:r>
              <a:r>
                <a:rPr lang="zh-CN" altLang="en-US" b="1" dirty="0">
                  <a:latin typeface="微软雅黑" panose="020B0503020204020204" pitchFamily="34" charset="-122"/>
                  <a:ea typeface="微软雅黑" panose="020B0503020204020204" pitchFamily="34" charset="-122"/>
                </a:rPr>
                <a:t>算法仍保持</a:t>
              </a:r>
              <a:r>
                <a:rPr lang="zh-CN" altLang="en-US" b="1" dirty="0">
                  <a:solidFill>
                    <a:srgbClr val="FF0000"/>
                  </a:solidFill>
                  <a:latin typeface="微软雅黑" panose="020B0503020204020204" pitchFamily="34" charset="-122"/>
                  <a:ea typeface="微软雅黑" panose="020B0503020204020204" pitchFamily="34" charset="-122"/>
                </a:rPr>
                <a:t>很好的模型性能</a:t>
              </a:r>
            </a:p>
          </p:txBody>
        </p:sp>
      </p:grpSp>
    </p:spTree>
    <p:extLst>
      <p:ext uri="{BB962C8B-B14F-4D97-AF65-F5344CB8AC3E}">
        <p14:creationId xmlns:p14="http://schemas.microsoft.com/office/powerpoint/2010/main" val="154722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研究内容二</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25</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实验四 </a:t>
            </a:r>
            <a:r>
              <a:rPr kumimoji="1" lang="zh-CN" altLang="en-US" dirty="0"/>
              <a:t>大规模客户端场景下 </a:t>
            </a:r>
            <a:r>
              <a:rPr kumimoji="1" lang="en-US" altLang="zh-CN" dirty="0"/>
              <a:t>HFL-LA </a:t>
            </a:r>
            <a:r>
              <a:rPr kumimoji="1" lang="zh-CN" altLang="en-US" dirty="0"/>
              <a:t>算法的有效性</a:t>
            </a:r>
            <a:endParaRPr lang="en-US" altLang="zh-CN" kern="0" dirty="0"/>
          </a:p>
          <a:p>
            <a:pPr lvl="1"/>
            <a:endParaRPr lang="en-US" altLang="zh-CN" kern="0" dirty="0"/>
          </a:p>
          <a:p>
            <a:pPr marL="335041" lvl="1" indent="0">
              <a:buFont typeface="Wingdings" panose="05000000000000000000" pitchFamily="2" charset="2"/>
              <a:buNone/>
            </a:pPr>
            <a:endParaRPr kumimoji="1" lang="en-US" altLang="zh-CN" kern="0" dirty="0"/>
          </a:p>
        </p:txBody>
      </p:sp>
      <p:sp>
        <p:nvSpPr>
          <p:cNvPr id="20" name="矩形 19">
            <a:extLst>
              <a:ext uri="{FF2B5EF4-FFF2-40B4-BE49-F238E27FC236}">
                <a16:creationId xmlns:a16="http://schemas.microsoft.com/office/drawing/2014/main" id="{411EFE5F-696D-84EB-B5F2-39CC326DB9D0}"/>
              </a:ext>
            </a:extLst>
          </p:cNvPr>
          <p:cNvSpPr/>
          <p:nvPr/>
        </p:nvSpPr>
        <p:spPr>
          <a:xfrm>
            <a:off x="2122245" y="3883723"/>
            <a:ext cx="5267769"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Local learning </a:t>
            </a:r>
            <a:r>
              <a:rPr lang="zh-CN" altLang="en-US" sz="1600" b="1" dirty="0">
                <a:latin typeface="微软雅黑" panose="020B0503020204020204" pitchFamily="34" charset="-122"/>
                <a:ea typeface="微软雅黑" panose="020B0503020204020204" pitchFamily="34" charset="-122"/>
              </a:rPr>
              <a:t>在不同规模客户端上的模型测试准确率</a:t>
            </a:r>
          </a:p>
        </p:txBody>
      </p:sp>
      <p:pic>
        <p:nvPicPr>
          <p:cNvPr id="6" name="图片 5">
            <a:extLst>
              <a:ext uri="{FF2B5EF4-FFF2-40B4-BE49-F238E27FC236}">
                <a16:creationId xmlns:a16="http://schemas.microsoft.com/office/drawing/2014/main" id="{E06E0527-06B3-1CB7-9591-7CAF6A24B0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0264" y="1617119"/>
            <a:ext cx="6799811" cy="2266604"/>
          </a:xfrm>
          <a:prstGeom prst="rect">
            <a:avLst/>
          </a:prstGeom>
        </p:spPr>
      </p:pic>
      <p:pic>
        <p:nvPicPr>
          <p:cNvPr id="8" name="图片 7">
            <a:extLst>
              <a:ext uri="{FF2B5EF4-FFF2-40B4-BE49-F238E27FC236}">
                <a16:creationId xmlns:a16="http://schemas.microsoft.com/office/drawing/2014/main" id="{1A091B69-8C64-464C-7668-4032A5CC3C2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50264" y="4273352"/>
            <a:ext cx="6799811" cy="2266604"/>
          </a:xfrm>
          <a:prstGeom prst="rect">
            <a:avLst/>
          </a:prstGeom>
        </p:spPr>
      </p:pic>
      <p:sp>
        <p:nvSpPr>
          <p:cNvPr id="9" name="矩形 8">
            <a:extLst>
              <a:ext uri="{FF2B5EF4-FFF2-40B4-BE49-F238E27FC236}">
                <a16:creationId xmlns:a16="http://schemas.microsoft.com/office/drawing/2014/main" id="{B3A7DABA-DD26-DC06-DE7D-56D4291E16AE}"/>
              </a:ext>
            </a:extLst>
          </p:cNvPr>
          <p:cNvSpPr/>
          <p:nvPr/>
        </p:nvSpPr>
        <p:spPr>
          <a:xfrm>
            <a:off x="2122245" y="6519446"/>
            <a:ext cx="5267769"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算法在不同规模客户端上的模型测试准确率</a:t>
            </a:r>
          </a:p>
        </p:txBody>
      </p:sp>
    </p:spTree>
    <p:extLst>
      <p:ext uri="{BB962C8B-B14F-4D97-AF65-F5344CB8AC3E}">
        <p14:creationId xmlns:p14="http://schemas.microsoft.com/office/powerpoint/2010/main" val="20538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26</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dirty="0"/>
              <a:t>联邦学习的数据隐私保护策略</a:t>
            </a:r>
            <a:endParaRPr kumimoji="1" lang="en-US" altLang="zh-CN" dirty="0"/>
          </a:p>
          <a:p>
            <a:pPr lvl="1"/>
            <a:r>
              <a:rPr lang="zh-CN" altLang="en-US" b="1" dirty="0">
                <a:latin typeface="微软雅黑" panose="020B0503020204020204" pitchFamily="34" charset="-122"/>
                <a:ea typeface="微软雅黑" panose="020B0503020204020204" pitchFamily="34" charset="-122"/>
              </a:rPr>
              <a:t>方案一：差分隐私</a:t>
            </a:r>
            <a:endParaRPr lang="en-US" altLang="zh-CN" b="1" dirty="0">
              <a:latin typeface="微软雅黑" panose="020B0503020204020204" pitchFamily="34" charset="-122"/>
              <a:ea typeface="微软雅黑" panose="020B0503020204020204" pitchFamily="34" charset="-122"/>
            </a:endParaRPr>
          </a:p>
          <a:p>
            <a:pPr lvl="2"/>
            <a:r>
              <a:rPr lang="zh-CN" altLang="en-US" b="1" dirty="0">
                <a:latin typeface="微软雅黑" panose="020B0503020204020204" pitchFamily="34" charset="-122"/>
                <a:ea typeface="微软雅黑" panose="020B0503020204020204" pitchFamily="34" charset="-122"/>
              </a:rPr>
              <a:t>添加差分隐私噪声、降低隐私泄露风险</a:t>
            </a: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方案二：安全多方计算</a:t>
            </a:r>
            <a:endParaRPr lang="en-US" altLang="zh-CN" b="1" dirty="0">
              <a:latin typeface="微软雅黑" panose="020B0503020204020204" pitchFamily="34" charset="-122"/>
              <a:ea typeface="微软雅黑" panose="020B0503020204020204" pitchFamily="34" charset="-122"/>
            </a:endParaRPr>
          </a:p>
          <a:p>
            <a:pPr lvl="2"/>
            <a:r>
              <a:rPr kumimoji="1" lang="zh-CN" altLang="en-US" dirty="0"/>
              <a:t>维持模型性能，提高模型隐私安全性</a:t>
            </a:r>
            <a:endParaRPr kumimoji="1" lang="en-US" altLang="zh-CN" dirty="0"/>
          </a:p>
          <a:p>
            <a:pPr lvl="1"/>
            <a:endParaRPr lang="en-US" altLang="zh-CN" dirty="0"/>
          </a:p>
          <a:p>
            <a:pPr marL="335041" lvl="1" indent="0">
              <a:buFont typeface="Wingdings" panose="05000000000000000000" pitchFamily="2" charset="2"/>
              <a:buNone/>
            </a:pPr>
            <a:endParaRPr kumimoji="1" lang="en-US" altLang="zh-CN" kern="0" dirty="0"/>
          </a:p>
        </p:txBody>
      </p:sp>
      <p:pic>
        <p:nvPicPr>
          <p:cNvPr id="3" name="图片 2">
            <a:extLst>
              <a:ext uri="{FF2B5EF4-FFF2-40B4-BE49-F238E27FC236}">
                <a16:creationId xmlns:a16="http://schemas.microsoft.com/office/drawing/2014/main" id="{9CBC1AED-E414-01A1-A159-20D97C4C6A94}"/>
              </a:ext>
            </a:extLst>
          </p:cNvPr>
          <p:cNvPicPr>
            <a:picLocks noChangeAspect="1"/>
          </p:cNvPicPr>
          <p:nvPr/>
        </p:nvPicPr>
        <p:blipFill>
          <a:blip r:embed="rId3"/>
          <a:stretch>
            <a:fillRect/>
          </a:stretch>
        </p:blipFill>
        <p:spPr>
          <a:xfrm>
            <a:off x="4823492" y="3631190"/>
            <a:ext cx="4083695" cy="2454605"/>
          </a:xfrm>
          <a:prstGeom prst="rect">
            <a:avLst/>
          </a:prstGeom>
        </p:spPr>
      </p:pic>
      <p:sp>
        <p:nvSpPr>
          <p:cNvPr id="7" name="矩形 6">
            <a:extLst>
              <a:ext uri="{FF2B5EF4-FFF2-40B4-BE49-F238E27FC236}">
                <a16:creationId xmlns:a16="http://schemas.microsoft.com/office/drawing/2014/main" id="{F7708EEC-5E33-7EDD-8C31-E0172C3D3D86}"/>
              </a:ext>
            </a:extLst>
          </p:cNvPr>
          <p:cNvSpPr/>
          <p:nvPr/>
        </p:nvSpPr>
        <p:spPr>
          <a:xfrm>
            <a:off x="4992559" y="6150662"/>
            <a:ext cx="3795494" cy="319988"/>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隐私保护方案设计的技术路线</a:t>
            </a:r>
          </a:p>
        </p:txBody>
      </p:sp>
      <p:grpSp>
        <p:nvGrpSpPr>
          <p:cNvPr id="6" name="组合 5">
            <a:extLst>
              <a:ext uri="{FF2B5EF4-FFF2-40B4-BE49-F238E27FC236}">
                <a16:creationId xmlns:a16="http://schemas.microsoft.com/office/drawing/2014/main" id="{5DDD59D8-7AF5-78AD-78F1-8CF4EF1BE940}"/>
              </a:ext>
            </a:extLst>
          </p:cNvPr>
          <p:cNvGrpSpPr/>
          <p:nvPr/>
        </p:nvGrpSpPr>
        <p:grpSpPr>
          <a:xfrm>
            <a:off x="5135124" y="1657764"/>
            <a:ext cx="3772063" cy="727870"/>
            <a:chOff x="403888" y="5540377"/>
            <a:chExt cx="5028697" cy="727870"/>
          </a:xfrm>
        </p:grpSpPr>
        <p:sp>
          <p:nvSpPr>
            <p:cNvPr id="8" name="星形: 五角 7">
              <a:extLst>
                <a:ext uri="{FF2B5EF4-FFF2-40B4-BE49-F238E27FC236}">
                  <a16:creationId xmlns:a16="http://schemas.microsoft.com/office/drawing/2014/main" id="{5DA6AF77-BE46-42D3-B312-A3BD5F28A54E}"/>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5145495D-7469-9914-68DB-7CF02825FABB}"/>
                </a:ext>
              </a:extLst>
            </p:cNvPr>
            <p:cNvSpPr txBox="1"/>
            <p:nvPr/>
          </p:nvSpPr>
          <p:spPr>
            <a:xfrm>
              <a:off x="878144" y="5621916"/>
              <a:ext cx="4554441"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难点：隐私保护程度、模型精度</a:t>
              </a:r>
              <a:endParaRPr lang="en-US" altLang="zh-CN" b="1" dirty="0">
                <a:latin typeface="微软雅黑" panose="020B0503020204020204" pitchFamily="34" charset="-122"/>
                <a:ea typeface="微软雅黑" panose="020B0503020204020204" pitchFamily="34" charset="-122"/>
              </a:endParaRPr>
            </a:p>
            <a:p>
              <a:r>
                <a:rPr lang="zh-CN" altLang="en-US" b="1" dirty="0">
                  <a:latin typeface="微软雅黑" panose="020B0503020204020204" pitchFamily="34" charset="-122"/>
                  <a:ea typeface="微软雅黑" panose="020B0503020204020204" pitchFamily="34" charset="-122"/>
                </a:rPr>
                <a:t>          和通信开销之间的权衡</a:t>
              </a:r>
            </a:p>
          </p:txBody>
        </p:sp>
      </p:grpSp>
      <p:sp>
        <p:nvSpPr>
          <p:cNvPr id="12" name="矩形 11">
            <a:extLst>
              <a:ext uri="{FF2B5EF4-FFF2-40B4-BE49-F238E27FC236}">
                <a16:creationId xmlns:a16="http://schemas.microsoft.com/office/drawing/2014/main" id="{AB359EDF-AD37-6DDF-920C-D85DE7ED5EF5}"/>
              </a:ext>
            </a:extLst>
          </p:cNvPr>
          <p:cNvSpPr/>
          <p:nvPr/>
        </p:nvSpPr>
        <p:spPr>
          <a:xfrm>
            <a:off x="1151335" y="6128532"/>
            <a:ext cx="2858347"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联邦学习架构遭受</a:t>
            </a: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a:t>
            </a:r>
          </a:p>
        </p:txBody>
      </p:sp>
      <p:pic>
        <p:nvPicPr>
          <p:cNvPr id="13" name="图片 12">
            <a:extLst>
              <a:ext uri="{FF2B5EF4-FFF2-40B4-BE49-F238E27FC236}">
                <a16:creationId xmlns:a16="http://schemas.microsoft.com/office/drawing/2014/main" id="{D0FC6BA5-A9CD-8D77-0D25-D87295FAB023}"/>
              </a:ext>
            </a:extLst>
          </p:cNvPr>
          <p:cNvPicPr>
            <a:picLocks noChangeAspect="1"/>
          </p:cNvPicPr>
          <p:nvPr/>
        </p:nvPicPr>
        <p:blipFill>
          <a:blip r:embed="rId4"/>
          <a:stretch>
            <a:fillRect/>
          </a:stretch>
        </p:blipFill>
        <p:spPr>
          <a:xfrm>
            <a:off x="696442" y="3586442"/>
            <a:ext cx="3768132" cy="2542090"/>
          </a:xfrm>
          <a:prstGeom prst="rect">
            <a:avLst/>
          </a:prstGeom>
        </p:spPr>
      </p:pic>
    </p:spTree>
    <p:extLst>
      <p:ext uri="{BB962C8B-B14F-4D97-AF65-F5344CB8AC3E}">
        <p14:creationId xmlns:p14="http://schemas.microsoft.com/office/powerpoint/2010/main" val="31667784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27</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en-US" altLang="zh-CN" dirty="0"/>
              <a:t>DLG</a:t>
            </a:r>
            <a:r>
              <a:rPr kumimoji="1" lang="zh-CN" altLang="en-US" dirty="0"/>
              <a:t>攻击的原理</a:t>
            </a:r>
            <a:endParaRPr kumimoji="1" lang="en-US" altLang="zh-CN" dirty="0"/>
          </a:p>
          <a:p>
            <a:pPr lvl="1"/>
            <a:r>
              <a:rPr kumimoji="1" lang="zh-CN" altLang="en-US" dirty="0"/>
              <a:t>最小化梯度追踪误差</a:t>
            </a:r>
            <a:endParaRPr kumimoji="1" lang="en-US" altLang="zh-CN" dirty="0"/>
          </a:p>
          <a:p>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marL="335041" lvl="1" indent="0">
              <a:buFont typeface="Wingdings" panose="05000000000000000000" pitchFamily="2" charset="2"/>
              <a:buNone/>
            </a:pPr>
            <a:endParaRPr kumimoji="1" lang="en-US" altLang="zh-CN" kern="0" dirty="0"/>
          </a:p>
        </p:txBody>
      </p:sp>
      <p:sp>
        <p:nvSpPr>
          <p:cNvPr id="11" name="矩形 10">
            <a:extLst>
              <a:ext uri="{FF2B5EF4-FFF2-40B4-BE49-F238E27FC236}">
                <a16:creationId xmlns:a16="http://schemas.microsoft.com/office/drawing/2014/main" id="{206BC71B-F612-CD39-B9F7-C60AE6B01B46}"/>
              </a:ext>
            </a:extLst>
          </p:cNvPr>
          <p:cNvSpPr/>
          <p:nvPr/>
        </p:nvSpPr>
        <p:spPr>
          <a:xfrm>
            <a:off x="2475987" y="6399372"/>
            <a:ext cx="4192024"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攻击的原理图</a:t>
            </a:r>
          </a:p>
        </p:txBody>
      </p:sp>
      <p:graphicFrame>
        <p:nvGraphicFramePr>
          <p:cNvPr id="12" name="对象 11">
            <a:extLst>
              <a:ext uri="{FF2B5EF4-FFF2-40B4-BE49-F238E27FC236}">
                <a16:creationId xmlns:a16="http://schemas.microsoft.com/office/drawing/2014/main" id="{4147601E-CC97-FDD6-1BF2-3F381F8C9C9D}"/>
              </a:ext>
            </a:extLst>
          </p:cNvPr>
          <p:cNvGraphicFramePr>
            <a:graphicFrameLocks noChangeAspect="1"/>
          </p:cNvGraphicFramePr>
          <p:nvPr>
            <p:extLst>
              <p:ext uri="{D42A27DB-BD31-4B8C-83A1-F6EECF244321}">
                <p14:modId xmlns:p14="http://schemas.microsoft.com/office/powerpoint/2010/main" val="1546538317"/>
              </p:ext>
            </p:extLst>
          </p:nvPr>
        </p:nvGraphicFramePr>
        <p:xfrm>
          <a:off x="1182687" y="2001130"/>
          <a:ext cx="6778625" cy="673100"/>
        </p:xfrm>
        <a:graphic>
          <a:graphicData uri="http://schemas.openxmlformats.org/presentationml/2006/ole">
            <mc:AlternateContent xmlns:mc="http://schemas.openxmlformats.org/markup-compatibility/2006">
              <mc:Choice xmlns:v="urn:schemas-microsoft-com:vml" Requires="v">
                <p:oleObj name="AxMath" r:id="rId3" imgW="4077720" imgH="404280" progId="Equation.AxMath">
                  <p:embed/>
                </p:oleObj>
              </mc:Choice>
              <mc:Fallback>
                <p:oleObj name="AxMath" r:id="rId3" imgW="4077720" imgH="404280" progId="Equation.AxMath">
                  <p:embed/>
                  <p:pic>
                    <p:nvPicPr>
                      <p:cNvPr id="6" name="对象 5">
                        <a:extLst>
                          <a:ext uri="{FF2B5EF4-FFF2-40B4-BE49-F238E27FC236}">
                            <a16:creationId xmlns:a16="http://schemas.microsoft.com/office/drawing/2014/main" id="{83ABF99E-D416-49E0-8D0D-78E9A14C3AD0}"/>
                          </a:ext>
                        </a:extLst>
                      </p:cNvPr>
                      <p:cNvPicPr>
                        <a:picLocks noChangeAspect="1" noChangeArrowheads="1"/>
                      </p:cNvPicPr>
                      <p:nvPr/>
                    </p:nvPicPr>
                    <p:blipFill>
                      <a:blip r:embed="rId4"/>
                      <a:srcRect/>
                      <a:stretch>
                        <a:fillRect/>
                      </a:stretch>
                    </p:blipFill>
                    <p:spPr bwMode="auto">
                      <a:xfrm>
                        <a:off x="1182687" y="2001130"/>
                        <a:ext cx="6778625" cy="673100"/>
                      </a:xfrm>
                      <a:prstGeom prst="rect">
                        <a:avLst/>
                      </a:prstGeom>
                      <a:noFill/>
                    </p:spPr>
                  </p:pic>
                </p:oleObj>
              </mc:Fallback>
            </mc:AlternateContent>
          </a:graphicData>
        </a:graphic>
      </p:graphicFrame>
      <p:pic>
        <p:nvPicPr>
          <p:cNvPr id="15" name="图片 14">
            <a:extLst>
              <a:ext uri="{FF2B5EF4-FFF2-40B4-BE49-F238E27FC236}">
                <a16:creationId xmlns:a16="http://schemas.microsoft.com/office/drawing/2014/main" id="{E724FB61-BE74-4508-D7F8-5772E8CA10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453" y="3599964"/>
            <a:ext cx="5556344" cy="2778172"/>
          </a:xfrm>
          <a:prstGeom prst="rect">
            <a:avLst/>
          </a:prstGeom>
        </p:spPr>
      </p:pic>
      <p:graphicFrame>
        <p:nvGraphicFramePr>
          <p:cNvPr id="17" name="对象 16">
            <a:extLst>
              <a:ext uri="{FF2B5EF4-FFF2-40B4-BE49-F238E27FC236}">
                <a16:creationId xmlns:a16="http://schemas.microsoft.com/office/drawing/2014/main" id="{B072C38C-D32F-EA8F-CA28-943AEF0E3E2D}"/>
              </a:ext>
            </a:extLst>
          </p:cNvPr>
          <p:cNvGraphicFramePr>
            <a:graphicFrameLocks noChangeAspect="1"/>
          </p:cNvGraphicFramePr>
          <p:nvPr>
            <p:extLst>
              <p:ext uri="{D42A27DB-BD31-4B8C-83A1-F6EECF244321}">
                <p14:modId xmlns:p14="http://schemas.microsoft.com/office/powerpoint/2010/main" val="4207494522"/>
              </p:ext>
            </p:extLst>
          </p:nvPr>
        </p:nvGraphicFramePr>
        <p:xfrm>
          <a:off x="1052685" y="2785466"/>
          <a:ext cx="6848475" cy="703262"/>
        </p:xfrm>
        <a:graphic>
          <a:graphicData uri="http://schemas.openxmlformats.org/presentationml/2006/ole">
            <mc:AlternateContent xmlns:mc="http://schemas.openxmlformats.org/markup-compatibility/2006">
              <mc:Choice xmlns:v="urn:schemas-microsoft-com:vml" Requires="v">
                <p:oleObj name="AxMath" r:id="rId6" imgW="4119480" imgH="424080" progId="Equation.AxMath">
                  <p:embed/>
                </p:oleObj>
              </mc:Choice>
              <mc:Fallback>
                <p:oleObj name="AxMath" r:id="rId6" imgW="4119480" imgH="424080" progId="Equation.AxMath">
                  <p:embed/>
                  <p:pic>
                    <p:nvPicPr>
                      <p:cNvPr id="12" name="对象 11">
                        <a:extLst>
                          <a:ext uri="{FF2B5EF4-FFF2-40B4-BE49-F238E27FC236}">
                            <a16:creationId xmlns:a16="http://schemas.microsoft.com/office/drawing/2014/main" id="{4147601E-CC97-FDD6-1BF2-3F381F8C9C9D}"/>
                          </a:ext>
                        </a:extLst>
                      </p:cNvPr>
                      <p:cNvPicPr>
                        <a:picLocks noChangeAspect="1" noChangeArrowheads="1"/>
                      </p:cNvPicPr>
                      <p:nvPr/>
                    </p:nvPicPr>
                    <p:blipFill>
                      <a:blip r:embed="rId7"/>
                      <a:srcRect/>
                      <a:stretch>
                        <a:fillRect/>
                      </a:stretch>
                    </p:blipFill>
                    <p:spPr bwMode="auto">
                      <a:xfrm>
                        <a:off x="1052685" y="2785466"/>
                        <a:ext cx="6848475" cy="703262"/>
                      </a:xfrm>
                      <a:prstGeom prst="rect">
                        <a:avLst/>
                      </a:prstGeom>
                      <a:noFill/>
                    </p:spPr>
                  </p:pic>
                </p:oleObj>
              </mc:Fallback>
            </mc:AlternateContent>
          </a:graphicData>
        </a:graphic>
      </p:graphicFrame>
    </p:spTree>
    <p:extLst>
      <p:ext uri="{BB962C8B-B14F-4D97-AF65-F5344CB8AC3E}">
        <p14:creationId xmlns:p14="http://schemas.microsoft.com/office/powerpoint/2010/main" val="27431422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C7F58B63-1E4E-982A-AF2F-B90350E0EBA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6698" y="4500746"/>
            <a:ext cx="3422409" cy="1722751"/>
          </a:xfrm>
          <a:prstGeom prst="rect">
            <a:avLst/>
          </a:prstGeom>
        </p:spPr>
      </p:pic>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287422"/>
            <a:ext cx="8215047" cy="496297"/>
          </a:xfrm>
        </p:spPr>
        <p:txBody>
          <a:bodyPr/>
          <a:lstStyle/>
          <a:p>
            <a:r>
              <a:rPr kumimoji="1" lang="zh-CN" altLang="en-US" dirty="0"/>
              <a:t>差分隐私</a:t>
            </a:r>
            <a:endParaRPr lang="en-US" altLang="zh-CN" b="1" dirty="0">
              <a:latin typeface="微软雅黑" panose="020B0503020204020204" pitchFamily="34" charset="-122"/>
              <a:ea typeface="微软雅黑" panose="020B0503020204020204" pitchFamily="34" charset="-122"/>
            </a:endParaRPr>
          </a:p>
          <a:p>
            <a:pPr lvl="1"/>
            <a:r>
              <a:rPr lang="zh-CN" altLang="en-US" dirty="0"/>
              <a:t>定义</a:t>
            </a:r>
            <a:r>
              <a:rPr lang="zh-CN" altLang="en-US" b="1" dirty="0">
                <a:latin typeface="微软雅黑" panose="020B0503020204020204" pitchFamily="34" charset="-122"/>
                <a:ea typeface="微软雅黑" panose="020B0503020204020204" pitchFamily="34" charset="-122"/>
              </a:rPr>
              <a:t>：</a:t>
            </a:r>
            <a:endParaRPr lang="en-US" altLang="zh-CN" b="1" dirty="0">
              <a:latin typeface="微软雅黑" panose="020B0503020204020204" pitchFamily="34" charset="-122"/>
              <a:ea typeface="微软雅黑" panose="020B0503020204020204" pitchFamily="34" charset="-122"/>
            </a:endParaRPr>
          </a:p>
          <a:p>
            <a:pPr lvl="1"/>
            <a:endParaRPr lang="en-US" altLang="zh-CN" dirty="0"/>
          </a:p>
          <a:p>
            <a:pPr lvl="1"/>
            <a:r>
              <a:rPr lang="zh-CN" altLang="en-US" b="1" dirty="0">
                <a:latin typeface="微软雅黑" panose="020B0503020204020204" pitchFamily="34" charset="-122"/>
                <a:ea typeface="微软雅黑" panose="020B0503020204020204" pitchFamily="34" charset="-122"/>
              </a:rPr>
              <a:t>实现</a:t>
            </a:r>
            <a:r>
              <a:rPr lang="zh-CN" altLang="en-US" dirty="0"/>
              <a:t>方式（</a:t>
            </a:r>
            <a:r>
              <a:rPr lang="en-US" altLang="zh-CN" dirty="0"/>
              <a:t>DPFL-FPP </a:t>
            </a:r>
            <a:r>
              <a:rPr lang="zh-CN" altLang="en-US" dirty="0"/>
              <a:t>算法）：</a:t>
            </a:r>
            <a:endParaRPr lang="en-US" altLang="zh-CN" dirty="0"/>
          </a:p>
          <a:p>
            <a:pPr lvl="1"/>
            <a:endParaRPr lang="en-US" altLang="zh-CN" dirty="0"/>
          </a:p>
          <a:p>
            <a:pPr marL="335041" lvl="1" indent="0">
              <a:buNone/>
            </a:pPr>
            <a:endParaRPr lang="en-US" altLang="zh-CN" dirty="0"/>
          </a:p>
          <a:p>
            <a:r>
              <a:rPr lang="zh-CN" altLang="en-US" dirty="0"/>
              <a:t>安全多方计算</a:t>
            </a:r>
            <a:endParaRPr lang="en-US" altLang="zh-CN" dirty="0"/>
          </a:p>
          <a:p>
            <a:pPr lvl="1"/>
            <a:r>
              <a:rPr lang="zh-CN" altLang="en-US" b="1" dirty="0">
                <a:latin typeface="微软雅黑" panose="020B0503020204020204" pitchFamily="34" charset="-122"/>
                <a:ea typeface="微软雅黑" panose="020B0503020204020204" pitchFamily="34" charset="-122"/>
              </a:rPr>
              <a:t>定义：</a:t>
            </a:r>
            <a:endParaRPr lang="en-US" altLang="zh-CN" b="1" dirty="0">
              <a:latin typeface="微软雅黑" panose="020B0503020204020204" pitchFamily="34" charset="-122"/>
              <a:ea typeface="微软雅黑" panose="020B0503020204020204" pitchFamily="34" charset="-122"/>
            </a:endParaRPr>
          </a:p>
          <a:p>
            <a:pPr marL="335041" lvl="1" indent="0">
              <a:buNone/>
            </a:pPr>
            <a:endParaRPr lang="en-US" altLang="zh-CN" b="1" dirty="0">
              <a:latin typeface="微软雅黑" panose="020B0503020204020204" pitchFamily="34" charset="-122"/>
              <a:ea typeface="微软雅黑" panose="020B0503020204020204" pitchFamily="34" charset="-122"/>
            </a:endParaRPr>
          </a:p>
          <a:p>
            <a:pPr lvl="1"/>
            <a:r>
              <a:rPr lang="zh-CN" altLang="en-US" b="1" dirty="0">
                <a:latin typeface="微软雅黑" panose="020B0503020204020204" pitchFamily="34" charset="-122"/>
                <a:ea typeface="微软雅黑" panose="020B0503020204020204" pitchFamily="34" charset="-122"/>
              </a:rPr>
              <a:t>实现方式（</a:t>
            </a:r>
            <a:r>
              <a:rPr lang="en-US" altLang="zh-CN" b="1" dirty="0">
                <a:latin typeface="微软雅黑" panose="020B0503020204020204" pitchFamily="34" charset="-122"/>
                <a:ea typeface="微软雅黑" panose="020B0503020204020204" pitchFamily="34" charset="-122"/>
              </a:rPr>
              <a:t>FL-PSA </a:t>
            </a:r>
            <a:r>
              <a:rPr lang="zh-CN" altLang="en-US" b="1" dirty="0">
                <a:latin typeface="微软雅黑" panose="020B0503020204020204" pitchFamily="34" charset="-122"/>
                <a:ea typeface="微软雅黑" panose="020B0503020204020204" pitchFamily="34" charset="-122"/>
              </a:rPr>
              <a:t>算法）：</a:t>
            </a:r>
            <a:endParaRPr lang="en-US" altLang="zh-CN" b="1" dirty="0">
              <a:latin typeface="微软雅黑" panose="020B0503020204020204" pitchFamily="34" charset="-122"/>
              <a:ea typeface="微软雅黑" panose="020B0503020204020204" pitchFamily="34" charset="-122"/>
            </a:endParaRPr>
          </a:p>
          <a:p>
            <a:pPr lvl="1"/>
            <a:endParaRPr lang="en-US" altLang="zh-CN" b="1" dirty="0">
              <a:latin typeface="微软雅黑" panose="020B0503020204020204" pitchFamily="34" charset="-122"/>
              <a:ea typeface="微软雅黑" panose="020B0503020204020204" pitchFamily="34" charset="-122"/>
            </a:endParaRPr>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28</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09B3F9B0-FD62-449B-A8AF-316AEA847C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6" name="对象 5">
            <a:extLst>
              <a:ext uri="{FF2B5EF4-FFF2-40B4-BE49-F238E27FC236}">
                <a16:creationId xmlns:a16="http://schemas.microsoft.com/office/drawing/2014/main" id="{83ABF99E-D416-49E0-8D0D-78E9A14C3AD0}"/>
              </a:ext>
            </a:extLst>
          </p:cNvPr>
          <p:cNvGraphicFramePr>
            <a:graphicFrameLocks noChangeAspect="1"/>
          </p:cNvGraphicFramePr>
          <p:nvPr>
            <p:extLst>
              <p:ext uri="{D42A27DB-BD31-4B8C-83A1-F6EECF244321}">
                <p14:modId xmlns:p14="http://schemas.microsoft.com/office/powerpoint/2010/main" val="3408779323"/>
              </p:ext>
            </p:extLst>
          </p:nvPr>
        </p:nvGraphicFramePr>
        <p:xfrm>
          <a:off x="1397135" y="2156985"/>
          <a:ext cx="4119563" cy="374650"/>
        </p:xfrm>
        <a:graphic>
          <a:graphicData uri="http://schemas.openxmlformats.org/presentationml/2006/ole">
            <mc:AlternateContent xmlns:mc="http://schemas.openxmlformats.org/markup-compatibility/2006">
              <mc:Choice xmlns:v="urn:schemas-microsoft-com:vml" Requires="v">
                <p:oleObj name="AxMath" r:id="rId4" imgW="2478240" imgH="225360" progId="Equation.AxMath">
                  <p:embed/>
                </p:oleObj>
              </mc:Choice>
              <mc:Fallback>
                <p:oleObj name="AxMath" r:id="rId4" imgW="2478240" imgH="225360" progId="Equation.AxMath">
                  <p:embed/>
                  <p:pic>
                    <p:nvPicPr>
                      <p:cNvPr id="6" name="对象 5">
                        <a:extLst>
                          <a:ext uri="{FF2B5EF4-FFF2-40B4-BE49-F238E27FC236}">
                            <a16:creationId xmlns:a16="http://schemas.microsoft.com/office/drawing/2014/main" id="{83ABF99E-D416-49E0-8D0D-78E9A14C3AD0}"/>
                          </a:ext>
                        </a:extLst>
                      </p:cNvPr>
                      <p:cNvPicPr>
                        <a:picLocks noChangeAspect="1" noChangeArrowheads="1"/>
                      </p:cNvPicPr>
                      <p:nvPr/>
                    </p:nvPicPr>
                    <p:blipFill>
                      <a:blip r:embed="rId5"/>
                      <a:srcRect/>
                      <a:stretch>
                        <a:fillRect/>
                      </a:stretch>
                    </p:blipFill>
                    <p:spPr bwMode="auto">
                      <a:xfrm>
                        <a:off x="1397135" y="2156985"/>
                        <a:ext cx="4119563" cy="374650"/>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0459B390-9616-4549-A742-15EA9DE5EF87}"/>
              </a:ext>
            </a:extLst>
          </p:cNvPr>
          <p:cNvSpPr txBox="1"/>
          <p:nvPr/>
        </p:nvSpPr>
        <p:spPr>
          <a:xfrm>
            <a:off x="1634153" y="2163899"/>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1BE2B7E1-2D60-2A3F-674B-B128D4BC91DA}"/>
              </a:ext>
            </a:extLst>
          </p:cNvPr>
          <p:cNvGraphicFramePr>
            <a:graphicFrameLocks noChangeAspect="1"/>
          </p:cNvGraphicFramePr>
          <p:nvPr>
            <p:extLst>
              <p:ext uri="{D42A27DB-BD31-4B8C-83A1-F6EECF244321}">
                <p14:modId xmlns:p14="http://schemas.microsoft.com/office/powerpoint/2010/main" val="2467962717"/>
              </p:ext>
            </p:extLst>
          </p:nvPr>
        </p:nvGraphicFramePr>
        <p:xfrm>
          <a:off x="1680614" y="2829136"/>
          <a:ext cx="3197225" cy="617537"/>
        </p:xfrm>
        <a:graphic>
          <a:graphicData uri="http://schemas.openxmlformats.org/presentationml/2006/ole">
            <mc:AlternateContent xmlns:mc="http://schemas.openxmlformats.org/markup-compatibility/2006">
              <mc:Choice xmlns:v="urn:schemas-microsoft-com:vml" Requires="v">
                <p:oleObj name="AxMath" r:id="rId6" imgW="1922760" imgH="372240" progId="Equation.AxMath">
                  <p:embed/>
                </p:oleObj>
              </mc:Choice>
              <mc:Fallback>
                <p:oleObj name="AxMath" r:id="rId6" imgW="1922760" imgH="372240" progId="Equation.AxMath">
                  <p:embed/>
                  <p:pic>
                    <p:nvPicPr>
                      <p:cNvPr id="6" name="对象 5">
                        <a:extLst>
                          <a:ext uri="{FF2B5EF4-FFF2-40B4-BE49-F238E27FC236}">
                            <a16:creationId xmlns:a16="http://schemas.microsoft.com/office/drawing/2014/main" id="{83ABF99E-D416-49E0-8D0D-78E9A14C3AD0}"/>
                          </a:ext>
                        </a:extLst>
                      </p:cNvPr>
                      <p:cNvPicPr>
                        <a:picLocks noChangeAspect="1" noChangeArrowheads="1"/>
                      </p:cNvPicPr>
                      <p:nvPr/>
                    </p:nvPicPr>
                    <p:blipFill>
                      <a:blip r:embed="rId7"/>
                      <a:srcRect/>
                      <a:stretch>
                        <a:fillRect/>
                      </a:stretch>
                    </p:blipFill>
                    <p:spPr bwMode="auto">
                      <a:xfrm>
                        <a:off x="1680614" y="2829136"/>
                        <a:ext cx="3197225" cy="617537"/>
                      </a:xfrm>
                      <a:prstGeom prst="rect">
                        <a:avLst/>
                      </a:prstGeom>
                      <a:noFill/>
                    </p:spPr>
                  </p:pic>
                </p:oleObj>
              </mc:Fallback>
            </mc:AlternateContent>
          </a:graphicData>
        </a:graphic>
      </p:graphicFrame>
      <p:graphicFrame>
        <p:nvGraphicFramePr>
          <p:cNvPr id="9" name="对象 8">
            <a:extLst>
              <a:ext uri="{FF2B5EF4-FFF2-40B4-BE49-F238E27FC236}">
                <a16:creationId xmlns:a16="http://schemas.microsoft.com/office/drawing/2014/main" id="{1E8CFADB-0E21-71D5-74FE-BDDD678AA52E}"/>
              </a:ext>
            </a:extLst>
          </p:cNvPr>
          <p:cNvGraphicFramePr>
            <a:graphicFrameLocks noChangeAspect="1"/>
          </p:cNvGraphicFramePr>
          <p:nvPr>
            <p:extLst>
              <p:ext uri="{D42A27DB-BD31-4B8C-83A1-F6EECF244321}">
                <p14:modId xmlns:p14="http://schemas.microsoft.com/office/powerpoint/2010/main" val="2488199811"/>
              </p:ext>
            </p:extLst>
          </p:nvPr>
        </p:nvGraphicFramePr>
        <p:xfrm>
          <a:off x="1409700" y="3376613"/>
          <a:ext cx="2744788" cy="374650"/>
        </p:xfrm>
        <a:graphic>
          <a:graphicData uri="http://schemas.openxmlformats.org/presentationml/2006/ole">
            <mc:AlternateContent xmlns:mc="http://schemas.openxmlformats.org/markup-compatibility/2006">
              <mc:Choice xmlns:v="urn:schemas-microsoft-com:vml" Requires="v">
                <p:oleObj name="AxMath" r:id="rId8" imgW="1650960" imgH="225360" progId="Equation.AxMath">
                  <p:embed/>
                </p:oleObj>
              </mc:Choice>
              <mc:Fallback>
                <p:oleObj name="AxMath" r:id="rId8" imgW="1650960" imgH="225360" progId="Equation.AxMath">
                  <p:embed/>
                  <p:pic>
                    <p:nvPicPr>
                      <p:cNvPr id="8" name="对象 7">
                        <a:extLst>
                          <a:ext uri="{FF2B5EF4-FFF2-40B4-BE49-F238E27FC236}">
                            <a16:creationId xmlns:a16="http://schemas.microsoft.com/office/drawing/2014/main" id="{1BE2B7E1-2D60-2A3F-674B-B128D4BC91DA}"/>
                          </a:ext>
                        </a:extLst>
                      </p:cNvPr>
                      <p:cNvPicPr>
                        <a:picLocks noChangeAspect="1" noChangeArrowheads="1"/>
                      </p:cNvPicPr>
                      <p:nvPr/>
                    </p:nvPicPr>
                    <p:blipFill>
                      <a:blip r:embed="rId9"/>
                      <a:srcRect/>
                      <a:stretch>
                        <a:fillRect/>
                      </a:stretch>
                    </p:blipFill>
                    <p:spPr bwMode="auto">
                      <a:xfrm>
                        <a:off x="1409700" y="3376613"/>
                        <a:ext cx="2744788" cy="374650"/>
                      </a:xfrm>
                      <a:prstGeom prst="rect">
                        <a:avLst/>
                      </a:prstGeom>
                      <a:noFill/>
                    </p:spPr>
                  </p:pic>
                </p:oleObj>
              </mc:Fallback>
            </mc:AlternateContent>
          </a:graphicData>
        </a:graphic>
      </p:graphicFrame>
      <p:graphicFrame>
        <p:nvGraphicFramePr>
          <p:cNvPr id="13" name="对象 12">
            <a:extLst>
              <a:ext uri="{FF2B5EF4-FFF2-40B4-BE49-F238E27FC236}">
                <a16:creationId xmlns:a16="http://schemas.microsoft.com/office/drawing/2014/main" id="{291C7D3E-16E4-CD35-CD03-1AA7B4AD4185}"/>
              </a:ext>
            </a:extLst>
          </p:cNvPr>
          <p:cNvGraphicFramePr>
            <a:graphicFrameLocks noChangeAspect="1"/>
          </p:cNvGraphicFramePr>
          <p:nvPr>
            <p:extLst>
              <p:ext uri="{D42A27DB-BD31-4B8C-83A1-F6EECF244321}">
                <p14:modId xmlns:p14="http://schemas.microsoft.com/office/powerpoint/2010/main" val="3927351476"/>
              </p:ext>
            </p:extLst>
          </p:nvPr>
        </p:nvGraphicFramePr>
        <p:xfrm>
          <a:off x="1444830" y="4531653"/>
          <a:ext cx="4308056" cy="449912"/>
        </p:xfrm>
        <a:graphic>
          <a:graphicData uri="http://schemas.openxmlformats.org/presentationml/2006/ole">
            <mc:AlternateContent xmlns:mc="http://schemas.openxmlformats.org/markup-compatibility/2006">
              <mc:Choice xmlns:v="urn:schemas-microsoft-com:vml" Requires="v">
                <p:oleObj name="AxMath" r:id="rId10" imgW="2003400" imgH="209520" progId="Equation.AxMath">
                  <p:embed/>
                </p:oleObj>
              </mc:Choice>
              <mc:Fallback>
                <p:oleObj name="AxMath" r:id="rId10" imgW="2003400" imgH="209520" progId="Equation.AxMath">
                  <p:embed/>
                  <p:pic>
                    <p:nvPicPr>
                      <p:cNvPr id="6" name="对象 5">
                        <a:extLst>
                          <a:ext uri="{FF2B5EF4-FFF2-40B4-BE49-F238E27FC236}">
                            <a16:creationId xmlns:a16="http://schemas.microsoft.com/office/drawing/2014/main" id="{83ABF99E-D416-49E0-8D0D-78E9A14C3AD0}"/>
                          </a:ext>
                        </a:extLst>
                      </p:cNvPr>
                      <p:cNvPicPr>
                        <a:picLocks noChangeAspect="1" noChangeArrowheads="1"/>
                      </p:cNvPicPr>
                      <p:nvPr/>
                    </p:nvPicPr>
                    <p:blipFill>
                      <a:blip r:embed="rId11"/>
                      <a:srcRect/>
                      <a:stretch>
                        <a:fillRect/>
                      </a:stretch>
                    </p:blipFill>
                    <p:spPr bwMode="auto">
                      <a:xfrm>
                        <a:off x="1444830" y="4531653"/>
                        <a:ext cx="4308056" cy="449912"/>
                      </a:xfrm>
                      <a:prstGeom prst="rect">
                        <a:avLst/>
                      </a:prstGeom>
                      <a:noFill/>
                    </p:spPr>
                  </p:pic>
                </p:oleObj>
              </mc:Fallback>
            </mc:AlternateContent>
          </a:graphicData>
        </a:graphic>
      </p:graphicFrame>
      <p:graphicFrame>
        <p:nvGraphicFramePr>
          <p:cNvPr id="17" name="对象 16">
            <a:extLst>
              <a:ext uri="{FF2B5EF4-FFF2-40B4-BE49-F238E27FC236}">
                <a16:creationId xmlns:a16="http://schemas.microsoft.com/office/drawing/2014/main" id="{C2AE58EF-005D-8FE2-CA37-4652DE3C94C9}"/>
              </a:ext>
            </a:extLst>
          </p:cNvPr>
          <p:cNvGraphicFramePr>
            <a:graphicFrameLocks noChangeAspect="1"/>
          </p:cNvGraphicFramePr>
          <p:nvPr>
            <p:extLst>
              <p:ext uri="{D42A27DB-BD31-4B8C-83A1-F6EECF244321}">
                <p14:modId xmlns:p14="http://schemas.microsoft.com/office/powerpoint/2010/main" val="3109634725"/>
              </p:ext>
            </p:extLst>
          </p:nvPr>
        </p:nvGraphicFramePr>
        <p:xfrm>
          <a:off x="2758762" y="5428229"/>
          <a:ext cx="1625600" cy="1095375"/>
        </p:xfrm>
        <a:graphic>
          <a:graphicData uri="http://schemas.openxmlformats.org/presentationml/2006/ole">
            <mc:AlternateContent xmlns:mc="http://schemas.openxmlformats.org/markup-compatibility/2006">
              <mc:Choice xmlns:v="urn:schemas-microsoft-com:vml" Requires="v">
                <p:oleObj name="AxMath" r:id="rId12" imgW="977760" imgH="658800" progId="Equation.AxMath">
                  <p:embed/>
                </p:oleObj>
              </mc:Choice>
              <mc:Fallback>
                <p:oleObj name="AxMath" r:id="rId12" imgW="977760" imgH="658800" progId="Equation.AxMath">
                  <p:embed/>
                  <p:pic>
                    <p:nvPicPr>
                      <p:cNvPr id="6" name="对象 5">
                        <a:extLst>
                          <a:ext uri="{FF2B5EF4-FFF2-40B4-BE49-F238E27FC236}">
                            <a16:creationId xmlns:a16="http://schemas.microsoft.com/office/drawing/2014/main" id="{83ABF99E-D416-49E0-8D0D-78E9A14C3AD0}"/>
                          </a:ext>
                        </a:extLst>
                      </p:cNvPr>
                      <p:cNvPicPr>
                        <a:picLocks noChangeAspect="1" noChangeArrowheads="1"/>
                      </p:cNvPicPr>
                      <p:nvPr/>
                    </p:nvPicPr>
                    <p:blipFill>
                      <a:blip r:embed="rId13"/>
                      <a:srcRect/>
                      <a:stretch>
                        <a:fillRect/>
                      </a:stretch>
                    </p:blipFill>
                    <p:spPr bwMode="auto">
                      <a:xfrm>
                        <a:off x="2758762" y="5428229"/>
                        <a:ext cx="1625600" cy="1095375"/>
                      </a:xfrm>
                      <a:prstGeom prst="rect">
                        <a:avLst/>
                      </a:prstGeom>
                      <a:noFill/>
                    </p:spPr>
                  </p:pic>
                </p:oleObj>
              </mc:Fallback>
            </mc:AlternateContent>
          </a:graphicData>
        </a:graphic>
      </p:graphicFrame>
      <p:sp>
        <p:nvSpPr>
          <p:cNvPr id="10" name="矩形 9">
            <a:extLst>
              <a:ext uri="{FF2B5EF4-FFF2-40B4-BE49-F238E27FC236}">
                <a16:creationId xmlns:a16="http://schemas.microsoft.com/office/drawing/2014/main" id="{EE4FAA38-8F92-6ACC-003F-5A13E752264B}"/>
              </a:ext>
            </a:extLst>
          </p:cNvPr>
          <p:cNvSpPr/>
          <p:nvPr/>
        </p:nvSpPr>
        <p:spPr>
          <a:xfrm>
            <a:off x="6098484" y="3925756"/>
            <a:ext cx="2370553"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传统的差分隐私方法</a:t>
            </a:r>
          </a:p>
        </p:txBody>
      </p:sp>
      <p:pic>
        <p:nvPicPr>
          <p:cNvPr id="11" name="图片 10">
            <a:extLst>
              <a:ext uri="{FF2B5EF4-FFF2-40B4-BE49-F238E27FC236}">
                <a16:creationId xmlns:a16="http://schemas.microsoft.com/office/drawing/2014/main" id="{70CC3F4F-9827-1D60-436F-1302AD6D7DB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18012" y="1444373"/>
            <a:ext cx="3331498" cy="2464027"/>
          </a:xfrm>
          <a:prstGeom prst="rect">
            <a:avLst/>
          </a:prstGeom>
        </p:spPr>
      </p:pic>
      <p:sp>
        <p:nvSpPr>
          <p:cNvPr id="15" name="矩形 14">
            <a:extLst>
              <a:ext uri="{FF2B5EF4-FFF2-40B4-BE49-F238E27FC236}">
                <a16:creationId xmlns:a16="http://schemas.microsoft.com/office/drawing/2014/main" id="{2B7A2EC1-BCFA-DDE8-081F-80D0233746F3}"/>
              </a:ext>
            </a:extLst>
          </p:cNvPr>
          <p:cNvSpPr/>
          <p:nvPr/>
        </p:nvSpPr>
        <p:spPr>
          <a:xfrm>
            <a:off x="5969229" y="6273031"/>
            <a:ext cx="2517345"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传统的安全多方计算方法</a:t>
            </a:r>
          </a:p>
        </p:txBody>
      </p:sp>
    </p:spTree>
    <p:extLst>
      <p:ext uri="{BB962C8B-B14F-4D97-AF65-F5344CB8AC3E}">
        <p14:creationId xmlns:p14="http://schemas.microsoft.com/office/powerpoint/2010/main" val="13739887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ADE29463-2E29-024A-CCDE-65179F29273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3452" y="3488335"/>
            <a:ext cx="4158677" cy="3075821"/>
          </a:xfrm>
          <a:prstGeom prst="rect">
            <a:avLst/>
          </a:prstGeom>
        </p:spPr>
      </p:pic>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150942"/>
            <a:ext cx="8215047" cy="496297"/>
          </a:xfrm>
        </p:spPr>
        <p:txBody>
          <a:bodyPr/>
          <a:lstStyle/>
          <a:p>
            <a:r>
              <a:rPr kumimoji="1" lang="zh-CN" altLang="en-US" dirty="0"/>
              <a:t>基于自适应隐私参数的差分隐私联邦学习</a:t>
            </a:r>
            <a:endParaRPr lang="en-US" altLang="zh-CN" dirty="0"/>
          </a:p>
          <a:p>
            <a:pPr lvl="1"/>
            <a:r>
              <a:rPr lang="zh-CN" altLang="en-US" b="1" dirty="0">
                <a:latin typeface="微软雅黑" panose="020B0503020204020204" pitchFamily="34" charset="-122"/>
                <a:ea typeface="微软雅黑" panose="020B0503020204020204" pitchFamily="34" charset="-122"/>
              </a:rPr>
              <a:t>实现</a:t>
            </a:r>
            <a:r>
              <a:rPr lang="zh-CN" altLang="en-US" dirty="0"/>
              <a:t>方式（</a:t>
            </a:r>
            <a:r>
              <a:rPr lang="en-US" altLang="zh-CN" dirty="0"/>
              <a:t>DPFL-APP </a:t>
            </a:r>
            <a:r>
              <a:rPr lang="zh-CN" altLang="en-US" dirty="0"/>
              <a:t>算法）：</a:t>
            </a:r>
            <a:endParaRPr lang="en-US" altLang="zh-CN" dirty="0"/>
          </a:p>
          <a:p>
            <a:pPr lvl="1"/>
            <a:endParaRPr lang="en-US" altLang="zh-CN" dirty="0"/>
          </a:p>
          <a:p>
            <a:pPr marL="335041" lvl="1" indent="0">
              <a:buNone/>
            </a:pPr>
            <a:endParaRPr lang="en-US" altLang="zh-CN" dirty="0"/>
          </a:p>
          <a:p>
            <a:pPr lvl="1"/>
            <a:endParaRPr lang="en-US" altLang="zh-CN" b="1" dirty="0">
              <a:latin typeface="微软雅黑" panose="020B0503020204020204" pitchFamily="34" charset="-122"/>
              <a:ea typeface="微软雅黑" panose="020B0503020204020204" pitchFamily="34" charset="-122"/>
            </a:endParaRPr>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29</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09B3F9B0-FD62-449B-A8AF-316AEA847C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0459B390-9616-4549-A742-15EA9DE5EF87}"/>
              </a:ext>
            </a:extLst>
          </p:cNvPr>
          <p:cNvSpPr txBox="1"/>
          <p:nvPr/>
        </p:nvSpPr>
        <p:spPr>
          <a:xfrm>
            <a:off x="1634153" y="23208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1BE2B7E1-2D60-2A3F-674B-B128D4BC91DA}"/>
              </a:ext>
            </a:extLst>
          </p:cNvPr>
          <p:cNvGraphicFramePr>
            <a:graphicFrameLocks noChangeAspect="1"/>
          </p:cNvGraphicFramePr>
          <p:nvPr>
            <p:extLst>
              <p:ext uri="{D42A27DB-BD31-4B8C-83A1-F6EECF244321}">
                <p14:modId xmlns:p14="http://schemas.microsoft.com/office/powerpoint/2010/main" val="3668834524"/>
              </p:ext>
            </p:extLst>
          </p:nvPr>
        </p:nvGraphicFramePr>
        <p:xfrm>
          <a:off x="1818884" y="2027419"/>
          <a:ext cx="4833938" cy="1100138"/>
        </p:xfrm>
        <a:graphic>
          <a:graphicData uri="http://schemas.openxmlformats.org/presentationml/2006/ole">
            <mc:AlternateContent xmlns:mc="http://schemas.openxmlformats.org/markup-compatibility/2006">
              <mc:Choice xmlns:v="urn:schemas-microsoft-com:vml" Requires="v">
                <p:oleObj name="AxMath" r:id="rId4" imgW="2905920" imgH="659880" progId="Equation.AxMath">
                  <p:embed/>
                </p:oleObj>
              </mc:Choice>
              <mc:Fallback>
                <p:oleObj name="AxMath" r:id="rId4" imgW="2905920" imgH="659880" progId="Equation.AxMath">
                  <p:embed/>
                  <p:pic>
                    <p:nvPicPr>
                      <p:cNvPr id="8" name="对象 7">
                        <a:extLst>
                          <a:ext uri="{FF2B5EF4-FFF2-40B4-BE49-F238E27FC236}">
                            <a16:creationId xmlns:a16="http://schemas.microsoft.com/office/drawing/2014/main" id="{1BE2B7E1-2D60-2A3F-674B-B128D4BC91DA}"/>
                          </a:ext>
                        </a:extLst>
                      </p:cNvPr>
                      <p:cNvPicPr>
                        <a:picLocks noChangeAspect="1" noChangeArrowheads="1"/>
                      </p:cNvPicPr>
                      <p:nvPr/>
                    </p:nvPicPr>
                    <p:blipFill>
                      <a:blip r:embed="rId5"/>
                      <a:srcRect/>
                      <a:stretch>
                        <a:fillRect/>
                      </a:stretch>
                    </p:blipFill>
                    <p:spPr bwMode="auto">
                      <a:xfrm>
                        <a:off x="1818884" y="2027419"/>
                        <a:ext cx="4833938" cy="1100138"/>
                      </a:xfrm>
                      <a:prstGeom prst="rect">
                        <a:avLst/>
                      </a:prstGeom>
                      <a:noFill/>
                    </p:spPr>
                  </p:pic>
                </p:oleObj>
              </mc:Fallback>
            </mc:AlternateContent>
          </a:graphicData>
        </a:graphic>
      </p:graphicFrame>
      <p:graphicFrame>
        <p:nvGraphicFramePr>
          <p:cNvPr id="12" name="对象 11">
            <a:extLst>
              <a:ext uri="{FF2B5EF4-FFF2-40B4-BE49-F238E27FC236}">
                <a16:creationId xmlns:a16="http://schemas.microsoft.com/office/drawing/2014/main" id="{23B471DF-FF67-5D54-28A7-7B69682878A8}"/>
              </a:ext>
            </a:extLst>
          </p:cNvPr>
          <p:cNvGraphicFramePr>
            <a:graphicFrameLocks noChangeAspect="1"/>
          </p:cNvGraphicFramePr>
          <p:nvPr>
            <p:extLst>
              <p:ext uri="{D42A27DB-BD31-4B8C-83A1-F6EECF244321}">
                <p14:modId xmlns:p14="http://schemas.microsoft.com/office/powerpoint/2010/main" val="1822626091"/>
              </p:ext>
            </p:extLst>
          </p:nvPr>
        </p:nvGraphicFramePr>
        <p:xfrm>
          <a:off x="1184630" y="3029723"/>
          <a:ext cx="7638647" cy="614039"/>
        </p:xfrm>
        <a:graphic>
          <a:graphicData uri="http://schemas.openxmlformats.org/presentationml/2006/ole">
            <mc:AlternateContent xmlns:mc="http://schemas.openxmlformats.org/markup-compatibility/2006">
              <mc:Choice xmlns:v="urn:schemas-microsoft-com:vml" Requires="v">
                <p:oleObj name="AxMath" r:id="rId6" imgW="5044680" imgH="406080" progId="Equation.AxMath">
                  <p:embed/>
                </p:oleObj>
              </mc:Choice>
              <mc:Fallback>
                <p:oleObj name="AxMath" r:id="rId6" imgW="5044680" imgH="406080" progId="Equation.AxMath">
                  <p:embed/>
                  <p:pic>
                    <p:nvPicPr>
                      <p:cNvPr id="9" name="对象 8">
                        <a:extLst>
                          <a:ext uri="{FF2B5EF4-FFF2-40B4-BE49-F238E27FC236}">
                            <a16:creationId xmlns:a16="http://schemas.microsoft.com/office/drawing/2014/main" id="{1E8CFADB-0E21-71D5-74FE-BDDD678AA52E}"/>
                          </a:ext>
                        </a:extLst>
                      </p:cNvPr>
                      <p:cNvPicPr>
                        <a:picLocks noChangeAspect="1" noChangeArrowheads="1"/>
                      </p:cNvPicPr>
                      <p:nvPr/>
                    </p:nvPicPr>
                    <p:blipFill>
                      <a:blip r:embed="rId7"/>
                      <a:srcRect/>
                      <a:stretch>
                        <a:fillRect/>
                      </a:stretch>
                    </p:blipFill>
                    <p:spPr bwMode="auto">
                      <a:xfrm>
                        <a:off x="1184630" y="3029723"/>
                        <a:ext cx="7638647" cy="614039"/>
                      </a:xfrm>
                      <a:prstGeom prst="rect">
                        <a:avLst/>
                      </a:prstGeom>
                      <a:noFill/>
                    </p:spPr>
                  </p:pic>
                </p:oleObj>
              </mc:Fallback>
            </mc:AlternateContent>
          </a:graphicData>
        </a:graphic>
      </p:graphicFrame>
      <p:sp>
        <p:nvSpPr>
          <p:cNvPr id="14" name="矩形 13">
            <a:extLst>
              <a:ext uri="{FF2B5EF4-FFF2-40B4-BE49-F238E27FC236}">
                <a16:creationId xmlns:a16="http://schemas.microsoft.com/office/drawing/2014/main" id="{923C1149-A0B9-1229-0818-6E36479F3F2D}"/>
              </a:ext>
            </a:extLst>
          </p:cNvPr>
          <p:cNvSpPr/>
          <p:nvPr/>
        </p:nvSpPr>
        <p:spPr>
          <a:xfrm>
            <a:off x="2662115" y="6533409"/>
            <a:ext cx="3901352"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自适应隐私参数的差分隐私联邦学习框架</a:t>
            </a:r>
          </a:p>
        </p:txBody>
      </p:sp>
    </p:spTree>
    <p:extLst>
      <p:ext uri="{BB962C8B-B14F-4D97-AF65-F5344CB8AC3E}">
        <p14:creationId xmlns:p14="http://schemas.microsoft.com/office/powerpoint/2010/main" val="3293833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FDDE7-E428-4192-BADF-4B32F8436D88}"/>
              </a:ext>
            </a:extLst>
          </p:cNvPr>
          <p:cNvSpPr>
            <a:spLocks noGrp="1"/>
          </p:cNvSpPr>
          <p:nvPr>
            <p:ph type="title"/>
          </p:nvPr>
        </p:nvSpPr>
        <p:spPr/>
        <p:txBody>
          <a:bodyPr/>
          <a:lstStyle/>
          <a:p>
            <a:pPr algn="ctr"/>
            <a:r>
              <a:rPr kumimoji="1" lang="zh-CN" altLang="en-US" dirty="0"/>
              <a:t>主要内容</a:t>
            </a:r>
            <a:endParaRPr lang="zh-CN" altLang="en-US" dirty="0"/>
          </a:p>
        </p:txBody>
      </p:sp>
      <p:sp>
        <p:nvSpPr>
          <p:cNvPr id="4" name="灯片编号占位符 3">
            <a:extLst>
              <a:ext uri="{FF2B5EF4-FFF2-40B4-BE49-F238E27FC236}">
                <a16:creationId xmlns:a16="http://schemas.microsoft.com/office/drawing/2014/main" id="{58ED9CF5-D250-43C3-BF7B-D1ADD9AA1E9E}"/>
              </a:ext>
            </a:extLst>
          </p:cNvPr>
          <p:cNvSpPr>
            <a:spLocks noGrp="1"/>
          </p:cNvSpPr>
          <p:nvPr>
            <p:ph type="sldNum" sz="quarter" idx="12"/>
          </p:nvPr>
        </p:nvSpPr>
        <p:spPr/>
        <p:txBody>
          <a:bodyPr/>
          <a:lstStyle/>
          <a:p>
            <a:pPr>
              <a:defRPr/>
            </a:pPr>
            <a:fld id="{F0548F07-C921-477C-93AE-EE81E7406299}" type="slidenum">
              <a:rPr lang="zh-CN" altLang="en-US" smtClean="0"/>
              <a:pPr>
                <a:defRPr/>
              </a:pPr>
              <a:t>3</a:t>
            </a:fld>
            <a:endParaRPr lang="en-US" altLang="zh-CN" dirty="0"/>
          </a:p>
        </p:txBody>
      </p:sp>
      <p:sp>
        <p:nvSpPr>
          <p:cNvPr id="7" name="内容占位符 2">
            <a:extLst>
              <a:ext uri="{FF2B5EF4-FFF2-40B4-BE49-F238E27FC236}">
                <a16:creationId xmlns:a16="http://schemas.microsoft.com/office/drawing/2014/main" id="{869486EC-1912-4523-B7F3-732F9EE1A2E2}"/>
              </a:ext>
            </a:extLst>
          </p:cNvPr>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itchFamily="2" charset="2"/>
              <a:buAutoNum type="ea1JpnChsDbPeriod"/>
            </a:pPr>
            <a:r>
              <a:rPr lang="zh-CN" altLang="en-US" sz="3200" b="1" dirty="0">
                <a:latin typeface="微软雅黑" panose="020B0503020204020204" pitchFamily="34" charset="-122"/>
                <a:ea typeface="微软雅黑" panose="020B0503020204020204" pitchFamily="34" charset="-122"/>
              </a:rPr>
              <a:t>研究背景与意义</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研究现状与挑战</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研究内容</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总结与展望</a:t>
            </a:r>
            <a:endParaRPr lang="en-US" altLang="zh-CN"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1452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150942"/>
            <a:ext cx="8215047" cy="496297"/>
          </a:xfrm>
        </p:spPr>
        <p:txBody>
          <a:bodyPr/>
          <a:lstStyle/>
          <a:p>
            <a:r>
              <a:rPr kumimoji="1" lang="zh-CN" altLang="en-US" dirty="0"/>
              <a:t>基于模型分块的安全多方计算联邦学习</a:t>
            </a:r>
            <a:endParaRPr kumimoji="1" lang="en-US" altLang="zh-CN" dirty="0"/>
          </a:p>
          <a:p>
            <a:pPr lvl="1"/>
            <a:r>
              <a:rPr lang="zh-CN" altLang="en-US" b="1" dirty="0">
                <a:latin typeface="微软雅黑" panose="020B0503020204020204" pitchFamily="34" charset="-122"/>
                <a:ea typeface="微软雅黑" panose="020B0503020204020204" pitchFamily="34" charset="-122"/>
              </a:rPr>
              <a:t>实现</a:t>
            </a:r>
            <a:r>
              <a:rPr lang="zh-CN" altLang="en-US" dirty="0"/>
              <a:t>方式（</a:t>
            </a:r>
            <a:r>
              <a:rPr lang="en-US" altLang="zh-CN" dirty="0"/>
              <a:t>FL-MBA </a:t>
            </a:r>
            <a:r>
              <a:rPr lang="zh-CN" altLang="en-US" dirty="0"/>
              <a:t>算法）：</a:t>
            </a:r>
            <a:endParaRPr lang="en-US" altLang="zh-CN" dirty="0"/>
          </a:p>
          <a:p>
            <a:pPr lvl="1"/>
            <a:endParaRPr lang="en-US" altLang="zh-CN" dirty="0"/>
          </a:p>
          <a:p>
            <a:pPr marL="335041" lvl="1" indent="0">
              <a:buNone/>
            </a:pPr>
            <a:endParaRPr lang="en-US" altLang="zh-CN" dirty="0"/>
          </a:p>
          <a:p>
            <a:pPr lvl="1"/>
            <a:endParaRPr lang="en-US" altLang="zh-CN" b="1" dirty="0">
              <a:latin typeface="微软雅黑" panose="020B0503020204020204" pitchFamily="34" charset="-122"/>
              <a:ea typeface="微软雅黑" panose="020B0503020204020204" pitchFamily="34" charset="-122"/>
            </a:endParaRPr>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30</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5">
            <a:extLst>
              <a:ext uri="{FF2B5EF4-FFF2-40B4-BE49-F238E27FC236}">
                <a16:creationId xmlns:a16="http://schemas.microsoft.com/office/drawing/2014/main" id="{09B3F9B0-FD62-449B-A8AF-316AEA847C62}"/>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a:extLst>
              <a:ext uri="{FF2B5EF4-FFF2-40B4-BE49-F238E27FC236}">
                <a16:creationId xmlns:a16="http://schemas.microsoft.com/office/drawing/2014/main" id="{0459B390-9616-4549-A742-15EA9DE5EF87}"/>
              </a:ext>
            </a:extLst>
          </p:cNvPr>
          <p:cNvSpPr txBox="1"/>
          <p:nvPr/>
        </p:nvSpPr>
        <p:spPr>
          <a:xfrm>
            <a:off x="1634153" y="2320851"/>
            <a:ext cx="184731" cy="369332"/>
          </a:xfrm>
          <a:prstGeom prst="rect">
            <a:avLst/>
          </a:prstGeom>
          <a:noFill/>
        </p:spPr>
        <p:txBody>
          <a:bodyPr wrap="none" rtlCol="0">
            <a:spAutoFit/>
          </a:bodyPr>
          <a:lstStyle/>
          <a:p>
            <a:endParaRPr lang="zh-CN" altLang="en-US" b="1" dirty="0">
              <a:latin typeface="微软雅黑" panose="020B0503020204020204" pitchFamily="34" charset="-122"/>
              <a:ea typeface="微软雅黑" panose="020B0503020204020204" pitchFamily="34" charset="-122"/>
            </a:endParaRPr>
          </a:p>
        </p:txBody>
      </p:sp>
      <p:graphicFrame>
        <p:nvGraphicFramePr>
          <p:cNvPr id="8" name="对象 7">
            <a:extLst>
              <a:ext uri="{FF2B5EF4-FFF2-40B4-BE49-F238E27FC236}">
                <a16:creationId xmlns:a16="http://schemas.microsoft.com/office/drawing/2014/main" id="{1BE2B7E1-2D60-2A3F-674B-B128D4BC91DA}"/>
              </a:ext>
            </a:extLst>
          </p:cNvPr>
          <p:cNvGraphicFramePr>
            <a:graphicFrameLocks noChangeAspect="1"/>
          </p:cNvGraphicFramePr>
          <p:nvPr>
            <p:extLst>
              <p:ext uri="{D42A27DB-BD31-4B8C-83A1-F6EECF244321}">
                <p14:modId xmlns:p14="http://schemas.microsoft.com/office/powerpoint/2010/main" val="555434908"/>
              </p:ext>
            </p:extLst>
          </p:nvPr>
        </p:nvGraphicFramePr>
        <p:xfrm>
          <a:off x="1726518" y="2127040"/>
          <a:ext cx="5251450" cy="1466850"/>
        </p:xfrm>
        <a:graphic>
          <a:graphicData uri="http://schemas.openxmlformats.org/presentationml/2006/ole">
            <mc:AlternateContent xmlns:mc="http://schemas.openxmlformats.org/markup-compatibility/2006">
              <mc:Choice xmlns:v="urn:schemas-microsoft-com:vml" Requires="v">
                <p:oleObj name="AxMath" r:id="rId3" imgW="3158280" imgH="880920" progId="Equation.AxMath">
                  <p:embed/>
                </p:oleObj>
              </mc:Choice>
              <mc:Fallback>
                <p:oleObj name="AxMath" r:id="rId3" imgW="3158280" imgH="880920" progId="Equation.AxMath">
                  <p:embed/>
                  <p:pic>
                    <p:nvPicPr>
                      <p:cNvPr id="8" name="对象 7">
                        <a:extLst>
                          <a:ext uri="{FF2B5EF4-FFF2-40B4-BE49-F238E27FC236}">
                            <a16:creationId xmlns:a16="http://schemas.microsoft.com/office/drawing/2014/main" id="{1BE2B7E1-2D60-2A3F-674B-B128D4BC91DA}"/>
                          </a:ext>
                        </a:extLst>
                      </p:cNvPr>
                      <p:cNvPicPr>
                        <a:picLocks noChangeAspect="1" noChangeArrowheads="1"/>
                      </p:cNvPicPr>
                      <p:nvPr/>
                    </p:nvPicPr>
                    <p:blipFill>
                      <a:blip r:embed="rId4"/>
                      <a:srcRect/>
                      <a:stretch>
                        <a:fillRect/>
                      </a:stretch>
                    </p:blipFill>
                    <p:spPr bwMode="auto">
                      <a:xfrm>
                        <a:off x="1726518" y="2127040"/>
                        <a:ext cx="5251450" cy="1466850"/>
                      </a:xfrm>
                      <a:prstGeom prst="rect">
                        <a:avLst/>
                      </a:prstGeom>
                      <a:noFill/>
                    </p:spPr>
                  </p:pic>
                </p:oleObj>
              </mc:Fallback>
            </mc:AlternateContent>
          </a:graphicData>
        </a:graphic>
      </p:graphicFrame>
      <p:sp>
        <p:nvSpPr>
          <p:cNvPr id="6" name="矩形 5">
            <a:extLst>
              <a:ext uri="{FF2B5EF4-FFF2-40B4-BE49-F238E27FC236}">
                <a16:creationId xmlns:a16="http://schemas.microsoft.com/office/drawing/2014/main" id="{BE0FA3E7-22DF-9BF8-7471-090528EDC26E}"/>
              </a:ext>
            </a:extLst>
          </p:cNvPr>
          <p:cNvSpPr/>
          <p:nvPr/>
        </p:nvSpPr>
        <p:spPr>
          <a:xfrm>
            <a:off x="4934596" y="6066975"/>
            <a:ext cx="418650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基于模型分块的安全多方计算联邦学习框架</a:t>
            </a:r>
          </a:p>
        </p:txBody>
      </p:sp>
      <p:pic>
        <p:nvPicPr>
          <p:cNvPr id="9" name="图片 8">
            <a:extLst>
              <a:ext uri="{FF2B5EF4-FFF2-40B4-BE49-F238E27FC236}">
                <a16:creationId xmlns:a16="http://schemas.microsoft.com/office/drawing/2014/main" id="{4487F6D0-A367-F8C1-C9E4-E56E7677E5C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34389" y="3770455"/>
            <a:ext cx="4239326" cy="2133966"/>
          </a:xfrm>
          <a:prstGeom prst="rect">
            <a:avLst/>
          </a:prstGeom>
        </p:spPr>
      </p:pic>
      <p:pic>
        <p:nvPicPr>
          <p:cNvPr id="21" name="图片 20">
            <a:extLst>
              <a:ext uri="{FF2B5EF4-FFF2-40B4-BE49-F238E27FC236}">
                <a16:creationId xmlns:a16="http://schemas.microsoft.com/office/drawing/2014/main" id="{763AA25A-B482-B320-7662-D960D7C51960}"/>
              </a:ext>
            </a:extLst>
          </p:cNvPr>
          <p:cNvPicPr>
            <a:picLocks noChangeAspect="1"/>
          </p:cNvPicPr>
          <p:nvPr/>
        </p:nvPicPr>
        <p:blipFill>
          <a:blip r:embed="rId6"/>
          <a:stretch>
            <a:fillRect/>
          </a:stretch>
        </p:blipFill>
        <p:spPr>
          <a:xfrm>
            <a:off x="70285" y="4112578"/>
            <a:ext cx="4728383" cy="1791843"/>
          </a:xfrm>
          <a:prstGeom prst="rect">
            <a:avLst/>
          </a:prstGeom>
        </p:spPr>
      </p:pic>
      <p:sp>
        <p:nvSpPr>
          <p:cNvPr id="22" name="矩形 21">
            <a:extLst>
              <a:ext uri="{FF2B5EF4-FFF2-40B4-BE49-F238E27FC236}">
                <a16:creationId xmlns:a16="http://schemas.microsoft.com/office/drawing/2014/main" id="{E6040629-26D6-84DC-8A67-A8EFE569D90D}"/>
              </a:ext>
            </a:extLst>
          </p:cNvPr>
          <p:cNvSpPr/>
          <p:nvPr/>
        </p:nvSpPr>
        <p:spPr>
          <a:xfrm>
            <a:off x="341226" y="6069253"/>
            <a:ext cx="4186500" cy="338554"/>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CNN</a:t>
            </a:r>
            <a:r>
              <a:rPr lang="zh-CN" altLang="en-US" sz="1600" b="1" dirty="0">
                <a:latin typeface="微软雅黑" panose="020B0503020204020204" pitchFamily="34" charset="-122"/>
                <a:ea typeface="微软雅黑" panose="020B0503020204020204" pitchFamily="34" charset="-122"/>
              </a:rPr>
              <a:t>模型的分块情况</a:t>
            </a:r>
          </a:p>
        </p:txBody>
      </p:sp>
    </p:spTree>
    <p:extLst>
      <p:ext uri="{BB962C8B-B14F-4D97-AF65-F5344CB8AC3E}">
        <p14:creationId xmlns:p14="http://schemas.microsoft.com/office/powerpoint/2010/main" val="4168746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3A7DABA-DD26-DC06-DE7D-56D4291E16AE}"/>
              </a:ext>
            </a:extLst>
          </p:cNvPr>
          <p:cNvSpPr/>
          <p:nvPr/>
        </p:nvSpPr>
        <p:spPr>
          <a:xfrm>
            <a:off x="231254" y="3860120"/>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各种差分隐私防御策略的有效性</a:t>
            </a:r>
          </a:p>
        </p:txBody>
      </p:sp>
      <p:pic>
        <p:nvPicPr>
          <p:cNvPr id="8" name="图片 7">
            <a:extLst>
              <a:ext uri="{FF2B5EF4-FFF2-40B4-BE49-F238E27FC236}">
                <a16:creationId xmlns:a16="http://schemas.microsoft.com/office/drawing/2014/main" id="{7D90BFB8-50AD-ADB4-0FC5-6F18B493963B}"/>
              </a:ext>
            </a:extLst>
          </p:cNvPr>
          <p:cNvPicPr>
            <a:picLocks noChangeAspect="1"/>
          </p:cNvPicPr>
          <p:nvPr/>
        </p:nvPicPr>
        <p:blipFill>
          <a:blip r:embed="rId3"/>
          <a:stretch>
            <a:fillRect/>
          </a:stretch>
        </p:blipFill>
        <p:spPr>
          <a:xfrm>
            <a:off x="1126589" y="1450702"/>
            <a:ext cx="3477100" cy="2437696"/>
          </a:xfrm>
          <a:prstGeom prst="rect">
            <a:avLst/>
          </a:prstGeom>
        </p:spPr>
      </p:pic>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31</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实验一 相关差分隐私方法在隐私保护中的性能</a:t>
            </a:r>
          </a:p>
          <a:p>
            <a:endParaRPr lang="en-US" altLang="zh-CN" kern="0" dirty="0"/>
          </a:p>
          <a:p>
            <a:pPr marL="335041" lvl="1" indent="0">
              <a:buFont typeface="Wingdings" panose="05000000000000000000" pitchFamily="2" charset="2"/>
              <a:buNone/>
            </a:pPr>
            <a:endParaRPr kumimoji="1" lang="en-US" altLang="zh-CN" kern="0" dirty="0"/>
          </a:p>
        </p:txBody>
      </p:sp>
      <p:pic>
        <p:nvPicPr>
          <p:cNvPr id="11" name="图片 10">
            <a:extLst>
              <a:ext uri="{FF2B5EF4-FFF2-40B4-BE49-F238E27FC236}">
                <a16:creationId xmlns:a16="http://schemas.microsoft.com/office/drawing/2014/main" id="{72278978-B49D-310C-06CF-6E1CA79F9853}"/>
              </a:ext>
            </a:extLst>
          </p:cNvPr>
          <p:cNvPicPr>
            <a:picLocks noChangeAspect="1"/>
          </p:cNvPicPr>
          <p:nvPr/>
        </p:nvPicPr>
        <p:blipFill>
          <a:blip r:embed="rId4"/>
          <a:stretch>
            <a:fillRect/>
          </a:stretch>
        </p:blipFill>
        <p:spPr>
          <a:xfrm>
            <a:off x="1241224" y="4222412"/>
            <a:ext cx="6661551" cy="2331144"/>
          </a:xfrm>
          <a:prstGeom prst="rect">
            <a:avLst/>
          </a:prstGeom>
        </p:spPr>
      </p:pic>
      <p:sp>
        <p:nvSpPr>
          <p:cNvPr id="12" name="矩形 11">
            <a:extLst>
              <a:ext uri="{FF2B5EF4-FFF2-40B4-BE49-F238E27FC236}">
                <a16:creationId xmlns:a16="http://schemas.microsoft.com/office/drawing/2014/main" id="{3E9BE19F-C6D3-5950-1863-8C46DA34F3A7}"/>
              </a:ext>
            </a:extLst>
          </p:cNvPr>
          <p:cNvSpPr/>
          <p:nvPr/>
        </p:nvSpPr>
        <p:spPr>
          <a:xfrm>
            <a:off x="1916285" y="6519446"/>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不同差分隐私方法部署在 </a:t>
            </a:r>
            <a:r>
              <a:rPr lang="en-US" altLang="zh-CN" sz="1600" b="1" dirty="0" err="1">
                <a:latin typeface="微软雅黑" panose="020B0503020204020204" pitchFamily="34" charset="-122"/>
                <a:ea typeface="微软雅黑" panose="020B0503020204020204" pitchFamily="34" charset="-122"/>
              </a:rPr>
              <a:t>FedAvg</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中的性能对比</a:t>
            </a:r>
          </a:p>
        </p:txBody>
      </p:sp>
      <p:graphicFrame>
        <p:nvGraphicFramePr>
          <p:cNvPr id="6" name="对象 5">
            <a:extLst>
              <a:ext uri="{FF2B5EF4-FFF2-40B4-BE49-F238E27FC236}">
                <a16:creationId xmlns:a16="http://schemas.microsoft.com/office/drawing/2014/main" id="{CECFB827-E115-E5D8-D45C-4513F83E05EB}"/>
              </a:ext>
            </a:extLst>
          </p:cNvPr>
          <p:cNvGraphicFramePr>
            <a:graphicFrameLocks noChangeAspect="1"/>
          </p:cNvGraphicFramePr>
          <p:nvPr>
            <p:extLst>
              <p:ext uri="{D42A27DB-BD31-4B8C-83A1-F6EECF244321}">
                <p14:modId xmlns:p14="http://schemas.microsoft.com/office/powerpoint/2010/main" val="3907281569"/>
              </p:ext>
            </p:extLst>
          </p:nvPr>
        </p:nvGraphicFramePr>
        <p:xfrm>
          <a:off x="5377911" y="2139668"/>
          <a:ext cx="2103437" cy="561975"/>
        </p:xfrm>
        <a:graphic>
          <a:graphicData uri="http://schemas.openxmlformats.org/presentationml/2006/ole">
            <mc:AlternateContent xmlns:mc="http://schemas.openxmlformats.org/markup-compatibility/2006">
              <mc:Choice xmlns:v="urn:schemas-microsoft-com:vml" Requires="v">
                <p:oleObj name="AxMath" r:id="rId5" imgW="1389240" imgH="372240" progId="Equation.AxMath">
                  <p:embed/>
                </p:oleObj>
              </mc:Choice>
              <mc:Fallback>
                <p:oleObj name="AxMath" r:id="rId5" imgW="1389240" imgH="372240" progId="Equation.AxMath">
                  <p:embed/>
                  <p:pic>
                    <p:nvPicPr>
                      <p:cNvPr id="12" name="对象 11">
                        <a:extLst>
                          <a:ext uri="{FF2B5EF4-FFF2-40B4-BE49-F238E27FC236}">
                            <a16:creationId xmlns:a16="http://schemas.microsoft.com/office/drawing/2014/main" id="{23B471DF-FF67-5D54-28A7-7B69682878A8}"/>
                          </a:ext>
                        </a:extLst>
                      </p:cNvPr>
                      <p:cNvPicPr>
                        <a:picLocks noChangeAspect="1" noChangeArrowheads="1"/>
                      </p:cNvPicPr>
                      <p:nvPr/>
                    </p:nvPicPr>
                    <p:blipFill>
                      <a:blip r:embed="rId6"/>
                      <a:srcRect/>
                      <a:stretch>
                        <a:fillRect/>
                      </a:stretch>
                    </p:blipFill>
                    <p:spPr bwMode="auto">
                      <a:xfrm>
                        <a:off x="5377911" y="2139668"/>
                        <a:ext cx="2103437" cy="561975"/>
                      </a:xfrm>
                      <a:prstGeom prst="rect">
                        <a:avLst/>
                      </a:prstGeom>
                      <a:noFill/>
                    </p:spPr>
                  </p:pic>
                </p:oleObj>
              </mc:Fallback>
            </mc:AlternateContent>
          </a:graphicData>
        </a:graphic>
      </p:graphicFrame>
      <p:grpSp>
        <p:nvGrpSpPr>
          <p:cNvPr id="7" name="组合 6">
            <a:extLst>
              <a:ext uri="{FF2B5EF4-FFF2-40B4-BE49-F238E27FC236}">
                <a16:creationId xmlns:a16="http://schemas.microsoft.com/office/drawing/2014/main" id="{F98F82B8-6B58-F6B7-C4DC-56252027D86A}"/>
              </a:ext>
            </a:extLst>
          </p:cNvPr>
          <p:cNvGrpSpPr/>
          <p:nvPr/>
        </p:nvGrpSpPr>
        <p:grpSpPr>
          <a:xfrm>
            <a:off x="4820119" y="2876148"/>
            <a:ext cx="3331237" cy="666314"/>
            <a:chOff x="403888" y="5540377"/>
            <a:chExt cx="4441013" cy="666314"/>
          </a:xfrm>
        </p:grpSpPr>
        <p:sp>
          <p:nvSpPr>
            <p:cNvPr id="10" name="星形: 五角 9">
              <a:extLst>
                <a:ext uri="{FF2B5EF4-FFF2-40B4-BE49-F238E27FC236}">
                  <a16:creationId xmlns:a16="http://schemas.microsoft.com/office/drawing/2014/main" id="{98E53490-2AEA-92C9-535F-3BAB44904406}"/>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4E19DAA-8CD4-9202-6B34-8CC6BA21A3F2}"/>
                </a:ext>
              </a:extLst>
            </p:cNvPr>
            <p:cNvSpPr txBox="1"/>
            <p:nvPr/>
          </p:nvSpPr>
          <p:spPr>
            <a:xfrm>
              <a:off x="987132" y="5621916"/>
              <a:ext cx="3857769" cy="584775"/>
            </a:xfrm>
            <a:prstGeom prst="rect">
              <a:avLst/>
            </a:prstGeom>
            <a:noFill/>
          </p:spPr>
          <p:txBody>
            <a:bodyPr wrap="none" rtlCol="0">
              <a:spAutoFit/>
            </a:bodyPr>
            <a:lstStyle/>
            <a:p>
              <a:pPr algn="ctr"/>
              <a:r>
                <a:rPr lang="en-US" altLang="zh-CN" sz="1600" b="1" dirty="0">
                  <a:latin typeface="微软雅黑" panose="020B0503020204020204" pitchFamily="34" charset="-122"/>
                  <a:ea typeface="微软雅黑" panose="020B0503020204020204" pitchFamily="34" charset="-122"/>
                </a:rPr>
                <a:t>MSE</a:t>
              </a:r>
              <a:r>
                <a:rPr lang="zh-CN" altLang="en-US" sz="1600" b="1" dirty="0">
                  <a:latin typeface="微软雅黑" panose="020B0503020204020204" pitchFamily="34" charset="-122"/>
                  <a:ea typeface="微软雅黑" panose="020B0503020204020204" pitchFamily="34" charset="-122"/>
                </a:rPr>
                <a:t>指标衡量了隐私保护方法</a:t>
              </a:r>
              <a:endParaRPr lang="en-US" altLang="zh-CN" sz="1600" b="1" dirty="0">
                <a:latin typeface="微软雅黑" panose="020B0503020204020204" pitchFamily="34" charset="-122"/>
                <a:ea typeface="微软雅黑" panose="020B0503020204020204" pitchFamily="34" charset="-122"/>
              </a:endParaRPr>
            </a:p>
            <a:p>
              <a:pPr algn="ctr"/>
              <a:r>
                <a:rPr lang="zh-CN" altLang="en-US" sz="1600" b="1" dirty="0">
                  <a:latin typeface="微软雅黑" panose="020B0503020204020204" pitchFamily="34" charset="-122"/>
                  <a:ea typeface="微软雅黑" panose="020B0503020204020204" pitchFamily="34" charset="-122"/>
                </a:rPr>
                <a:t>对</a:t>
              </a:r>
              <a:r>
                <a:rPr lang="en-US" altLang="zh-CN" sz="1600" b="1" dirty="0">
                  <a:latin typeface="微软雅黑" panose="020B0503020204020204" pitchFamily="34" charset="-122"/>
                  <a:ea typeface="微软雅黑" panose="020B0503020204020204" pitchFamily="34" charset="-122"/>
                </a:rPr>
                <a:t>DLG</a:t>
              </a:r>
              <a:r>
                <a:rPr lang="zh-CN" altLang="en-US" sz="1600" b="1" dirty="0">
                  <a:latin typeface="微软雅黑" panose="020B0503020204020204" pitchFamily="34" charset="-122"/>
                  <a:ea typeface="微软雅黑" panose="020B0503020204020204" pitchFamily="34" charset="-122"/>
                </a:rPr>
                <a:t>攻击的</a:t>
              </a:r>
              <a:r>
                <a:rPr lang="zh-CN" altLang="en-US" sz="1600" b="1" dirty="0">
                  <a:solidFill>
                    <a:srgbClr val="FF0000"/>
                  </a:solidFill>
                  <a:latin typeface="微软雅黑" panose="020B0503020204020204" pitchFamily="34" charset="-122"/>
                  <a:ea typeface="微软雅黑" panose="020B0503020204020204" pitchFamily="34" charset="-122"/>
                </a:rPr>
                <a:t>防御程度</a:t>
              </a:r>
            </a:p>
          </p:txBody>
        </p:sp>
      </p:grpSp>
    </p:spTree>
    <p:extLst>
      <p:ext uri="{BB962C8B-B14F-4D97-AF65-F5344CB8AC3E}">
        <p14:creationId xmlns:p14="http://schemas.microsoft.com/office/powerpoint/2010/main" val="1149973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32</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实验一 相关差分隐私方法在隐私保护中的性能</a:t>
            </a:r>
          </a:p>
          <a:p>
            <a:pPr marL="335041" lvl="1" indent="0">
              <a:buFont typeface="Wingdings" panose="05000000000000000000" pitchFamily="2" charset="2"/>
              <a:buNone/>
            </a:pPr>
            <a:endParaRPr kumimoji="1" lang="en-US" altLang="zh-CN" kern="0" dirty="0"/>
          </a:p>
        </p:txBody>
      </p:sp>
      <p:sp>
        <p:nvSpPr>
          <p:cNvPr id="6" name="矩形 5">
            <a:extLst>
              <a:ext uri="{FF2B5EF4-FFF2-40B4-BE49-F238E27FC236}">
                <a16:creationId xmlns:a16="http://schemas.microsoft.com/office/drawing/2014/main" id="{B7B09289-D737-E450-263A-3C6AB12FB506}"/>
              </a:ext>
            </a:extLst>
          </p:cNvPr>
          <p:cNvSpPr/>
          <p:nvPr/>
        </p:nvSpPr>
        <p:spPr>
          <a:xfrm>
            <a:off x="1916285" y="3898610"/>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不同差分隐私方法部署在 </a:t>
            </a:r>
            <a:r>
              <a:rPr lang="en-US" altLang="zh-CN" sz="1600" b="1" dirty="0" err="1">
                <a:latin typeface="微软雅黑" panose="020B0503020204020204" pitchFamily="34" charset="-122"/>
                <a:ea typeface="微软雅黑" panose="020B0503020204020204" pitchFamily="34" charset="-122"/>
              </a:rPr>
              <a:t>FedProx</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中的性能对比</a:t>
            </a:r>
          </a:p>
        </p:txBody>
      </p:sp>
      <p:sp>
        <p:nvSpPr>
          <p:cNvPr id="11" name="矩形 10">
            <a:extLst>
              <a:ext uri="{FF2B5EF4-FFF2-40B4-BE49-F238E27FC236}">
                <a16:creationId xmlns:a16="http://schemas.microsoft.com/office/drawing/2014/main" id="{077FC00A-20D3-B348-6A98-112E1DD2CDA6}"/>
              </a:ext>
            </a:extLst>
          </p:cNvPr>
          <p:cNvSpPr/>
          <p:nvPr/>
        </p:nvSpPr>
        <p:spPr>
          <a:xfrm>
            <a:off x="1916285" y="6519446"/>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不同差分隐私方法部署在 </a:t>
            </a:r>
            <a:r>
              <a:rPr lang="en-US" altLang="zh-CN" sz="1600" b="1" dirty="0">
                <a:latin typeface="微软雅黑" panose="020B0503020204020204" pitchFamily="34" charset="-122"/>
                <a:ea typeface="微软雅黑" panose="020B0503020204020204" pitchFamily="34" charset="-122"/>
              </a:rPr>
              <a:t>HFL-LA </a:t>
            </a:r>
            <a:r>
              <a:rPr lang="zh-CN" altLang="en-US" sz="1600" b="1" dirty="0">
                <a:latin typeface="微软雅黑" panose="020B0503020204020204" pitchFamily="34" charset="-122"/>
                <a:ea typeface="微软雅黑" panose="020B0503020204020204" pitchFamily="34" charset="-122"/>
              </a:rPr>
              <a:t>中的性能对比</a:t>
            </a:r>
          </a:p>
        </p:txBody>
      </p:sp>
      <p:pic>
        <p:nvPicPr>
          <p:cNvPr id="13" name="图片 12">
            <a:extLst>
              <a:ext uri="{FF2B5EF4-FFF2-40B4-BE49-F238E27FC236}">
                <a16:creationId xmlns:a16="http://schemas.microsoft.com/office/drawing/2014/main" id="{C548B1D9-B2A3-5AA3-BAE9-F8C5F6716F4D}"/>
              </a:ext>
            </a:extLst>
          </p:cNvPr>
          <p:cNvPicPr>
            <a:picLocks noChangeAspect="1"/>
          </p:cNvPicPr>
          <p:nvPr/>
        </p:nvPicPr>
        <p:blipFill>
          <a:blip r:embed="rId3"/>
          <a:stretch>
            <a:fillRect/>
          </a:stretch>
        </p:blipFill>
        <p:spPr>
          <a:xfrm>
            <a:off x="1241224" y="1562576"/>
            <a:ext cx="6661551" cy="2327690"/>
          </a:xfrm>
          <a:prstGeom prst="rect">
            <a:avLst/>
          </a:prstGeom>
        </p:spPr>
      </p:pic>
      <p:pic>
        <p:nvPicPr>
          <p:cNvPr id="15" name="图片 14">
            <a:extLst>
              <a:ext uri="{FF2B5EF4-FFF2-40B4-BE49-F238E27FC236}">
                <a16:creationId xmlns:a16="http://schemas.microsoft.com/office/drawing/2014/main" id="{0C0C0947-AA3B-D0F4-D00F-790002EFF299}"/>
              </a:ext>
            </a:extLst>
          </p:cNvPr>
          <p:cNvPicPr>
            <a:picLocks noChangeAspect="1"/>
          </p:cNvPicPr>
          <p:nvPr/>
        </p:nvPicPr>
        <p:blipFill>
          <a:blip r:embed="rId4"/>
          <a:stretch>
            <a:fillRect/>
          </a:stretch>
        </p:blipFill>
        <p:spPr>
          <a:xfrm>
            <a:off x="1241224" y="4214101"/>
            <a:ext cx="6661551" cy="2325834"/>
          </a:xfrm>
          <a:prstGeom prst="rect">
            <a:avLst/>
          </a:prstGeom>
        </p:spPr>
      </p:pic>
    </p:spTree>
    <p:extLst>
      <p:ext uri="{BB962C8B-B14F-4D97-AF65-F5344CB8AC3E}">
        <p14:creationId xmlns:p14="http://schemas.microsoft.com/office/powerpoint/2010/main" val="13832600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33</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实验二 相关安全多方计算方法在隐私保护中的性能</a:t>
            </a:r>
          </a:p>
          <a:p>
            <a:endParaRPr lang="en-US" altLang="zh-CN" kern="0" dirty="0"/>
          </a:p>
          <a:p>
            <a:pPr marL="335041" lvl="1" indent="0">
              <a:buFont typeface="Wingdings" panose="05000000000000000000" pitchFamily="2" charset="2"/>
              <a:buNone/>
            </a:pPr>
            <a:endParaRPr kumimoji="1" lang="en-US" altLang="zh-CN" kern="0" dirty="0"/>
          </a:p>
        </p:txBody>
      </p:sp>
      <p:sp>
        <p:nvSpPr>
          <p:cNvPr id="9" name="矩形 8">
            <a:extLst>
              <a:ext uri="{FF2B5EF4-FFF2-40B4-BE49-F238E27FC236}">
                <a16:creationId xmlns:a16="http://schemas.microsoft.com/office/drawing/2014/main" id="{B3A7DABA-DD26-DC06-DE7D-56D4291E16AE}"/>
              </a:ext>
            </a:extLst>
          </p:cNvPr>
          <p:cNvSpPr/>
          <p:nvPr/>
        </p:nvSpPr>
        <p:spPr>
          <a:xfrm>
            <a:off x="3864424" y="4587127"/>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不同安全多方计算方法的模型准确率对比</a:t>
            </a:r>
          </a:p>
        </p:txBody>
      </p:sp>
      <p:pic>
        <p:nvPicPr>
          <p:cNvPr id="6" name="图片 5">
            <a:extLst>
              <a:ext uri="{FF2B5EF4-FFF2-40B4-BE49-F238E27FC236}">
                <a16:creationId xmlns:a16="http://schemas.microsoft.com/office/drawing/2014/main" id="{A2238233-D17C-5253-E375-FA4CEE719D01}"/>
              </a:ext>
            </a:extLst>
          </p:cNvPr>
          <p:cNvPicPr>
            <a:picLocks noChangeAspect="1"/>
          </p:cNvPicPr>
          <p:nvPr/>
        </p:nvPicPr>
        <p:blipFill>
          <a:blip r:embed="rId3"/>
          <a:stretch>
            <a:fillRect/>
          </a:stretch>
        </p:blipFill>
        <p:spPr>
          <a:xfrm>
            <a:off x="275221" y="2298722"/>
            <a:ext cx="4007165" cy="2800513"/>
          </a:xfrm>
          <a:prstGeom prst="rect">
            <a:avLst/>
          </a:prstGeom>
        </p:spPr>
      </p:pic>
      <p:sp>
        <p:nvSpPr>
          <p:cNvPr id="7" name="矩形 6">
            <a:extLst>
              <a:ext uri="{FF2B5EF4-FFF2-40B4-BE49-F238E27FC236}">
                <a16:creationId xmlns:a16="http://schemas.microsoft.com/office/drawing/2014/main" id="{5CB487C6-0713-82F1-45E2-6223A3129B96}"/>
              </a:ext>
            </a:extLst>
          </p:cNvPr>
          <p:cNvSpPr/>
          <p:nvPr/>
        </p:nvSpPr>
        <p:spPr>
          <a:xfrm>
            <a:off x="-355082" y="5357979"/>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各种安全多方计算防御策略的有效性</a:t>
            </a:r>
          </a:p>
        </p:txBody>
      </p:sp>
      <p:pic>
        <p:nvPicPr>
          <p:cNvPr id="12" name="图片 11">
            <a:extLst>
              <a:ext uri="{FF2B5EF4-FFF2-40B4-BE49-F238E27FC236}">
                <a16:creationId xmlns:a16="http://schemas.microsoft.com/office/drawing/2014/main" id="{515678F4-2BE7-F7A0-C33E-558A83202C96}"/>
              </a:ext>
            </a:extLst>
          </p:cNvPr>
          <p:cNvPicPr>
            <a:picLocks noChangeAspect="1"/>
          </p:cNvPicPr>
          <p:nvPr/>
        </p:nvPicPr>
        <p:blipFill>
          <a:blip r:embed="rId4"/>
          <a:stretch>
            <a:fillRect/>
          </a:stretch>
        </p:blipFill>
        <p:spPr>
          <a:xfrm>
            <a:off x="4494727" y="3306395"/>
            <a:ext cx="4007165" cy="1150231"/>
          </a:xfrm>
          <a:prstGeom prst="rect">
            <a:avLst/>
          </a:prstGeom>
        </p:spPr>
      </p:pic>
      <p:grpSp>
        <p:nvGrpSpPr>
          <p:cNvPr id="3" name="组合 2">
            <a:extLst>
              <a:ext uri="{FF2B5EF4-FFF2-40B4-BE49-F238E27FC236}">
                <a16:creationId xmlns:a16="http://schemas.microsoft.com/office/drawing/2014/main" id="{2999AFBB-8EBF-6F58-0CFB-B53D51813CC0}"/>
              </a:ext>
            </a:extLst>
          </p:cNvPr>
          <p:cNvGrpSpPr/>
          <p:nvPr/>
        </p:nvGrpSpPr>
        <p:grpSpPr>
          <a:xfrm>
            <a:off x="1799082" y="6000862"/>
            <a:ext cx="6227210" cy="423333"/>
            <a:chOff x="403888" y="5540377"/>
            <a:chExt cx="8301756" cy="423333"/>
          </a:xfrm>
        </p:grpSpPr>
        <p:sp>
          <p:nvSpPr>
            <p:cNvPr id="8" name="星形: 五角 7">
              <a:extLst>
                <a:ext uri="{FF2B5EF4-FFF2-40B4-BE49-F238E27FC236}">
                  <a16:creationId xmlns:a16="http://schemas.microsoft.com/office/drawing/2014/main" id="{9745E133-22D8-C9C2-42A1-FA0164582A6D}"/>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3BF45E92-CAF7-F071-D153-A55CEB19AFE5}"/>
                </a:ext>
              </a:extLst>
            </p:cNvPr>
            <p:cNvSpPr txBox="1"/>
            <p:nvPr/>
          </p:nvSpPr>
          <p:spPr>
            <a:xfrm>
              <a:off x="987132" y="5621916"/>
              <a:ext cx="7718512" cy="338554"/>
            </a:xfrm>
            <a:prstGeom prst="rect">
              <a:avLst/>
            </a:prstGeom>
            <a:noFill/>
          </p:spPr>
          <p:txBody>
            <a:bodyPr wrap="square" rtlCol="0">
              <a:spAutoFit/>
            </a:bodyPr>
            <a:lstStyle/>
            <a:p>
              <a:pPr algn="ctr"/>
              <a:r>
                <a:rPr lang="zh-CN" altLang="en-US" sz="1600" b="1" dirty="0">
                  <a:latin typeface="微软雅黑" panose="020B0503020204020204" pitchFamily="34" charset="-122"/>
                  <a:ea typeface="微软雅黑" panose="020B0503020204020204" pitchFamily="34" charset="-122"/>
                </a:rPr>
                <a:t>安全多方计算隐私保护方法能</a:t>
              </a:r>
              <a:r>
                <a:rPr lang="zh-CN" altLang="en-US" sz="1600" b="1" dirty="0">
                  <a:solidFill>
                    <a:srgbClr val="FF0000"/>
                  </a:solidFill>
                  <a:latin typeface="微软雅黑" panose="020B0503020204020204" pitchFamily="34" charset="-122"/>
                  <a:ea typeface="微软雅黑" panose="020B0503020204020204" pitchFamily="34" charset="-122"/>
                </a:rPr>
                <a:t>保护数据隐私</a:t>
              </a:r>
              <a:r>
                <a:rPr lang="zh-CN" altLang="en-US" sz="1600" b="1" dirty="0">
                  <a:latin typeface="微软雅黑" panose="020B0503020204020204" pitchFamily="34" charset="-122"/>
                  <a:ea typeface="微软雅黑" panose="020B0503020204020204" pitchFamily="34" charset="-122"/>
                </a:rPr>
                <a:t>，并维持</a:t>
              </a:r>
              <a:r>
                <a:rPr lang="zh-CN" altLang="en-US" sz="1600" b="1" dirty="0">
                  <a:solidFill>
                    <a:srgbClr val="FF0000"/>
                  </a:solidFill>
                  <a:latin typeface="微软雅黑" panose="020B0503020204020204" pitchFamily="34" charset="-122"/>
                  <a:ea typeface="微软雅黑" panose="020B0503020204020204" pitchFamily="34" charset="-122"/>
                </a:rPr>
                <a:t>模型精度</a:t>
              </a:r>
            </a:p>
          </p:txBody>
        </p:sp>
      </p:grpSp>
    </p:spTree>
    <p:extLst>
      <p:ext uri="{BB962C8B-B14F-4D97-AF65-F5344CB8AC3E}">
        <p14:creationId xmlns:p14="http://schemas.microsoft.com/office/powerpoint/2010/main" val="11710882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研究内容三</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34</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7" y="1161467"/>
            <a:ext cx="8215047"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实验三 相关隐私保护算法的时间性能比较</a:t>
            </a:r>
            <a:endParaRPr kumimoji="1" lang="en-US" altLang="zh-CN" kern="0" dirty="0"/>
          </a:p>
          <a:p>
            <a:pPr lvl="1"/>
            <a:r>
              <a:rPr kumimoji="1" lang="zh-CN" altLang="en-US" kern="0" dirty="0"/>
              <a:t>相关时间参数定义</a:t>
            </a:r>
            <a:endParaRPr lang="en-US" altLang="zh-CN" kern="0" dirty="0"/>
          </a:p>
          <a:p>
            <a:pPr marL="335041" lvl="1" indent="0">
              <a:buFont typeface="Wingdings" panose="05000000000000000000" pitchFamily="2" charset="2"/>
              <a:buNone/>
            </a:pPr>
            <a:endParaRPr kumimoji="1" lang="en-US" altLang="zh-CN" kern="0" dirty="0"/>
          </a:p>
        </p:txBody>
      </p:sp>
      <p:sp>
        <p:nvSpPr>
          <p:cNvPr id="9" name="矩形 8">
            <a:extLst>
              <a:ext uri="{FF2B5EF4-FFF2-40B4-BE49-F238E27FC236}">
                <a16:creationId xmlns:a16="http://schemas.microsoft.com/office/drawing/2014/main" id="{B3A7DABA-DD26-DC06-DE7D-56D4291E16AE}"/>
              </a:ext>
            </a:extLst>
          </p:cNvPr>
          <p:cNvSpPr/>
          <p:nvPr/>
        </p:nvSpPr>
        <p:spPr>
          <a:xfrm>
            <a:off x="1247001" y="6200846"/>
            <a:ext cx="5267769"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不同算法在一轮联邦学习训练时花费的时间</a:t>
            </a:r>
          </a:p>
        </p:txBody>
      </p:sp>
      <p:pic>
        <p:nvPicPr>
          <p:cNvPr id="6" name="图片 5">
            <a:extLst>
              <a:ext uri="{FF2B5EF4-FFF2-40B4-BE49-F238E27FC236}">
                <a16:creationId xmlns:a16="http://schemas.microsoft.com/office/drawing/2014/main" id="{94E78AC8-94AC-FADE-ADDC-DF75A33FA646}"/>
              </a:ext>
            </a:extLst>
          </p:cNvPr>
          <p:cNvPicPr>
            <a:picLocks noChangeAspect="1"/>
          </p:cNvPicPr>
          <p:nvPr/>
        </p:nvPicPr>
        <p:blipFill>
          <a:blip r:embed="rId3"/>
          <a:stretch>
            <a:fillRect/>
          </a:stretch>
        </p:blipFill>
        <p:spPr>
          <a:xfrm>
            <a:off x="1972704" y="3297739"/>
            <a:ext cx="3816365" cy="2745550"/>
          </a:xfrm>
          <a:prstGeom prst="rect">
            <a:avLst/>
          </a:prstGeom>
        </p:spPr>
      </p:pic>
      <p:graphicFrame>
        <p:nvGraphicFramePr>
          <p:cNvPr id="7" name="对象 6">
            <a:extLst>
              <a:ext uri="{FF2B5EF4-FFF2-40B4-BE49-F238E27FC236}">
                <a16:creationId xmlns:a16="http://schemas.microsoft.com/office/drawing/2014/main" id="{8236C0C6-94A4-13E0-9E1D-EC09DE5FD15E}"/>
              </a:ext>
            </a:extLst>
          </p:cNvPr>
          <p:cNvGraphicFramePr>
            <a:graphicFrameLocks noChangeAspect="1"/>
          </p:cNvGraphicFramePr>
          <p:nvPr>
            <p:extLst>
              <p:ext uri="{D42A27DB-BD31-4B8C-83A1-F6EECF244321}">
                <p14:modId xmlns:p14="http://schemas.microsoft.com/office/powerpoint/2010/main" val="977961664"/>
              </p:ext>
            </p:extLst>
          </p:nvPr>
        </p:nvGraphicFramePr>
        <p:xfrm>
          <a:off x="1666254" y="2065139"/>
          <a:ext cx="4870450" cy="1089025"/>
        </p:xfrm>
        <a:graphic>
          <a:graphicData uri="http://schemas.openxmlformats.org/presentationml/2006/ole">
            <mc:AlternateContent xmlns:mc="http://schemas.openxmlformats.org/markup-compatibility/2006">
              <mc:Choice xmlns:v="urn:schemas-microsoft-com:vml" Requires="v">
                <p:oleObj name="AxMath" r:id="rId4" imgW="2928960" imgH="654480" progId="Equation.AxMath">
                  <p:embed/>
                </p:oleObj>
              </mc:Choice>
              <mc:Fallback>
                <p:oleObj name="AxMath" r:id="rId4" imgW="2928960" imgH="654480" progId="Equation.AxMath">
                  <p:embed/>
                  <p:pic>
                    <p:nvPicPr>
                      <p:cNvPr id="8" name="对象 7">
                        <a:extLst>
                          <a:ext uri="{FF2B5EF4-FFF2-40B4-BE49-F238E27FC236}">
                            <a16:creationId xmlns:a16="http://schemas.microsoft.com/office/drawing/2014/main" id="{1BE2B7E1-2D60-2A3F-674B-B128D4BC91DA}"/>
                          </a:ext>
                        </a:extLst>
                      </p:cNvPr>
                      <p:cNvPicPr>
                        <a:picLocks noChangeAspect="1" noChangeArrowheads="1"/>
                      </p:cNvPicPr>
                      <p:nvPr/>
                    </p:nvPicPr>
                    <p:blipFill>
                      <a:blip r:embed="rId5"/>
                      <a:srcRect/>
                      <a:stretch>
                        <a:fillRect/>
                      </a:stretch>
                    </p:blipFill>
                    <p:spPr bwMode="auto">
                      <a:xfrm>
                        <a:off x="1666254" y="2065139"/>
                        <a:ext cx="4870450" cy="1089025"/>
                      </a:xfrm>
                      <a:prstGeom prst="rect">
                        <a:avLst/>
                      </a:prstGeom>
                      <a:noFill/>
                    </p:spPr>
                  </p:pic>
                </p:oleObj>
              </mc:Fallback>
            </mc:AlternateContent>
          </a:graphicData>
        </a:graphic>
      </p:graphicFrame>
      <p:grpSp>
        <p:nvGrpSpPr>
          <p:cNvPr id="8" name="组合 7">
            <a:extLst>
              <a:ext uri="{FF2B5EF4-FFF2-40B4-BE49-F238E27FC236}">
                <a16:creationId xmlns:a16="http://schemas.microsoft.com/office/drawing/2014/main" id="{8F9439D0-72F6-814F-9B1F-4F38ABEE8A5D}"/>
              </a:ext>
            </a:extLst>
          </p:cNvPr>
          <p:cNvGrpSpPr/>
          <p:nvPr/>
        </p:nvGrpSpPr>
        <p:grpSpPr>
          <a:xfrm>
            <a:off x="5789069" y="4248178"/>
            <a:ext cx="3155550" cy="912536"/>
            <a:chOff x="403888" y="5540377"/>
            <a:chExt cx="4206796" cy="912536"/>
          </a:xfrm>
        </p:grpSpPr>
        <p:sp>
          <p:nvSpPr>
            <p:cNvPr id="10" name="星形: 五角 9">
              <a:extLst>
                <a:ext uri="{FF2B5EF4-FFF2-40B4-BE49-F238E27FC236}">
                  <a16:creationId xmlns:a16="http://schemas.microsoft.com/office/drawing/2014/main" id="{EA5DE4F3-5838-D91D-6A70-4A1DEE4C4B43}"/>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3A39A9E3-E65B-F4B3-AD77-FE54798BF6E2}"/>
                </a:ext>
              </a:extLst>
            </p:cNvPr>
            <p:cNvSpPr txBox="1"/>
            <p:nvPr/>
          </p:nvSpPr>
          <p:spPr>
            <a:xfrm>
              <a:off x="987131" y="5621916"/>
              <a:ext cx="3623553" cy="830997"/>
            </a:xfrm>
            <a:prstGeom prst="rect">
              <a:avLst/>
            </a:prstGeom>
            <a:noFill/>
          </p:spPr>
          <p:txBody>
            <a:bodyPr wrap="square" rtlCol="0">
              <a:spAutoFit/>
            </a:bodyPr>
            <a:lstStyle/>
            <a:p>
              <a:pPr algn="ctr"/>
              <a:r>
                <a:rPr lang="en-US" altLang="zh-CN" sz="1600" b="1" dirty="0">
                  <a:latin typeface="微软雅黑" panose="020B0503020204020204" pitchFamily="34" charset="-122"/>
                  <a:ea typeface="微软雅黑" panose="020B0503020204020204" pitchFamily="34" charset="-122"/>
                </a:rPr>
                <a:t>FL-MBA</a:t>
              </a:r>
              <a:r>
                <a:rPr lang="zh-CN" altLang="en-US" sz="1600" b="1" dirty="0">
                  <a:latin typeface="微软雅黑" panose="020B0503020204020204" pitchFamily="34" charset="-122"/>
                  <a:ea typeface="微软雅黑" panose="020B0503020204020204" pitchFamily="34" charset="-122"/>
                </a:rPr>
                <a:t>算法实现了</a:t>
              </a:r>
              <a:r>
                <a:rPr lang="zh-CN" altLang="en-US" sz="1600" b="1" dirty="0">
                  <a:solidFill>
                    <a:srgbClr val="FF0000"/>
                  </a:solidFill>
                  <a:latin typeface="微软雅黑" panose="020B0503020204020204" pitchFamily="34" charset="-122"/>
                  <a:ea typeface="微软雅黑" panose="020B0503020204020204" pitchFamily="34" charset="-122"/>
                </a:rPr>
                <a:t>较小的</a:t>
              </a:r>
              <a:r>
                <a:rPr lang="zh-CN" altLang="en-US" sz="1600" b="1" dirty="0">
                  <a:latin typeface="微软雅黑" panose="020B0503020204020204" pitchFamily="34" charset="-122"/>
                  <a:ea typeface="微软雅黑" panose="020B0503020204020204" pitchFamily="34" charset="-122"/>
                </a:rPr>
                <a:t>计算开销和通信开销；维持</a:t>
              </a:r>
              <a:r>
                <a:rPr lang="zh-CN" altLang="en-US" sz="1600" b="1" dirty="0">
                  <a:solidFill>
                    <a:srgbClr val="FF0000"/>
                  </a:solidFill>
                  <a:latin typeface="微软雅黑" panose="020B0503020204020204" pitchFamily="34" charset="-122"/>
                  <a:ea typeface="微软雅黑" panose="020B0503020204020204" pitchFamily="34" charset="-122"/>
                </a:rPr>
                <a:t>模型精度</a:t>
              </a:r>
              <a:r>
                <a:rPr lang="zh-CN" altLang="en-US" sz="1600" b="1" dirty="0">
                  <a:latin typeface="微软雅黑" panose="020B0503020204020204" pitchFamily="34" charset="-122"/>
                  <a:ea typeface="微软雅黑" panose="020B0503020204020204" pitchFamily="34" charset="-122"/>
                </a:rPr>
                <a:t>并实现了</a:t>
              </a:r>
              <a:r>
                <a:rPr lang="zh-CN" altLang="en-US" sz="1600" b="1" dirty="0">
                  <a:solidFill>
                    <a:srgbClr val="FF0000"/>
                  </a:solidFill>
                  <a:latin typeface="微软雅黑" panose="020B0503020204020204" pitchFamily="34" charset="-122"/>
                  <a:ea typeface="微软雅黑" panose="020B0503020204020204" pitchFamily="34" charset="-122"/>
                </a:rPr>
                <a:t>隐私保护</a:t>
              </a:r>
            </a:p>
          </p:txBody>
        </p:sp>
      </p:grpSp>
    </p:spTree>
    <p:extLst>
      <p:ext uri="{BB962C8B-B14F-4D97-AF65-F5344CB8AC3E}">
        <p14:creationId xmlns:p14="http://schemas.microsoft.com/office/powerpoint/2010/main" val="19455524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FDDE7-E428-4192-BADF-4B32F8436D88}"/>
              </a:ext>
            </a:extLst>
          </p:cNvPr>
          <p:cNvSpPr>
            <a:spLocks noGrp="1"/>
          </p:cNvSpPr>
          <p:nvPr>
            <p:ph type="title"/>
          </p:nvPr>
        </p:nvSpPr>
        <p:spPr/>
        <p:txBody>
          <a:bodyPr/>
          <a:lstStyle/>
          <a:p>
            <a:pPr algn="ctr"/>
            <a:r>
              <a:rPr lang="zh-CN" altLang="en-US" dirty="0"/>
              <a:t>主要内容</a:t>
            </a:r>
          </a:p>
        </p:txBody>
      </p:sp>
      <p:sp>
        <p:nvSpPr>
          <p:cNvPr id="4" name="灯片编号占位符 3">
            <a:extLst>
              <a:ext uri="{FF2B5EF4-FFF2-40B4-BE49-F238E27FC236}">
                <a16:creationId xmlns:a16="http://schemas.microsoft.com/office/drawing/2014/main" id="{58ED9CF5-D250-43C3-BF7B-D1ADD9AA1E9E}"/>
              </a:ext>
            </a:extLst>
          </p:cNvPr>
          <p:cNvSpPr>
            <a:spLocks noGrp="1"/>
          </p:cNvSpPr>
          <p:nvPr>
            <p:ph type="sldNum" sz="quarter" idx="12"/>
          </p:nvPr>
        </p:nvSpPr>
        <p:spPr/>
        <p:txBody>
          <a:bodyPr/>
          <a:lstStyle/>
          <a:p>
            <a:pPr>
              <a:defRPr/>
            </a:pPr>
            <a:fld id="{F0548F07-C921-477C-93AE-EE81E7406299}" type="slidenum">
              <a:rPr lang="zh-CN" altLang="en-US" smtClean="0"/>
              <a:pPr>
                <a:defRPr/>
              </a:pPr>
              <a:t>35</a:t>
            </a:fld>
            <a:endParaRPr lang="en-US" altLang="zh-CN" dirty="0"/>
          </a:p>
        </p:txBody>
      </p:sp>
      <p:sp>
        <p:nvSpPr>
          <p:cNvPr id="7" name="内容占位符 2">
            <a:extLst>
              <a:ext uri="{FF2B5EF4-FFF2-40B4-BE49-F238E27FC236}">
                <a16:creationId xmlns:a16="http://schemas.microsoft.com/office/drawing/2014/main" id="{869486EC-1912-4523-B7F3-732F9EE1A2E2}"/>
              </a:ext>
            </a:extLst>
          </p:cNvPr>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itchFamily="2" charset="2"/>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研究背景与意义</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研究现状与挑战</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研究内容</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总结与展望</a:t>
            </a:r>
            <a:endParaRPr lang="zh-CN" altLang="en-US" sz="20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054276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总结</a:t>
            </a:r>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36</a:t>
            </a:fld>
            <a:endParaRPr lang="en-US" altLang="zh-CN" dirty="0"/>
          </a:p>
        </p:txBody>
      </p:sp>
      <p:sp>
        <p:nvSpPr>
          <p:cNvPr id="16" name="Rectangle 2">
            <a:extLst>
              <a:ext uri="{FF2B5EF4-FFF2-40B4-BE49-F238E27FC236}">
                <a16:creationId xmlns:a16="http://schemas.microsoft.com/office/drawing/2014/main" id="{8957005C-7D0C-4D0B-8550-4A2A85579ECA}"/>
              </a:ext>
            </a:extLst>
          </p:cNvPr>
          <p:cNvSpPr>
            <a:spLocks noChangeArrowheads="1"/>
          </p:cNvSpPr>
          <p:nvPr/>
        </p:nvSpPr>
        <p:spPr bwMode="auto">
          <a:xfrm>
            <a:off x="2529594" y="2314821"/>
            <a:ext cx="966240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内容占位符 2">
            <a:extLst>
              <a:ext uri="{FF2B5EF4-FFF2-40B4-BE49-F238E27FC236}">
                <a16:creationId xmlns:a16="http://schemas.microsoft.com/office/drawing/2014/main" id="{777DB83B-B8D1-2135-48D6-EC0C86276354}"/>
              </a:ext>
            </a:extLst>
          </p:cNvPr>
          <p:cNvSpPr txBox="1">
            <a:spLocks/>
          </p:cNvSpPr>
          <p:nvPr/>
        </p:nvSpPr>
        <p:spPr bwMode="auto">
          <a:xfrm>
            <a:off x="442648" y="1161467"/>
            <a:ext cx="7388191" cy="496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dirty="0"/>
              <a:t>总结和展望</a:t>
            </a:r>
            <a:endParaRPr kumimoji="1" lang="en-US" altLang="zh-CN" dirty="0"/>
          </a:p>
          <a:p>
            <a:pPr lvl="1"/>
            <a:r>
              <a:rPr kumimoji="1" lang="zh-CN" altLang="en-US" b="1" dirty="0">
                <a:latin typeface="微软雅黑" panose="020B0503020204020204" pitchFamily="34" charset="-122"/>
                <a:ea typeface="微软雅黑" panose="020B0503020204020204" pitchFamily="34" charset="-122"/>
              </a:rPr>
              <a:t>工作总结</a:t>
            </a:r>
            <a:endParaRPr kumimoji="1" lang="en-US" altLang="zh-CN" b="1" dirty="0">
              <a:latin typeface="微软雅黑" panose="020B0503020204020204" pitchFamily="34" charset="-122"/>
              <a:ea typeface="微软雅黑" panose="020B0503020204020204" pitchFamily="34" charset="-122"/>
            </a:endParaRPr>
          </a:p>
          <a:p>
            <a:pPr lvl="2"/>
            <a:r>
              <a:rPr kumimoji="1" lang="zh-CN" altLang="en-US" dirty="0">
                <a:latin typeface="微软雅黑" panose="020B0503020204020204" pitchFamily="34" charset="-122"/>
                <a:ea typeface="微软雅黑" panose="020B0503020204020204" pitchFamily="34" charset="-122"/>
              </a:rPr>
              <a:t>提出了一种基于 </a:t>
            </a:r>
            <a:r>
              <a:rPr kumimoji="1" lang="en-US" altLang="zh-CN" dirty="0">
                <a:latin typeface="微软雅黑" panose="020B0503020204020204" pitchFamily="34" charset="-122"/>
                <a:ea typeface="微软雅黑" panose="020B0503020204020204" pitchFamily="34" charset="-122"/>
              </a:rPr>
              <a:t>DCT</a:t>
            </a:r>
            <a:r>
              <a:rPr kumimoji="1" lang="zh-CN" altLang="en-US" dirty="0">
                <a:latin typeface="微软雅黑" panose="020B0503020204020204" pitchFamily="34" charset="-122"/>
                <a:ea typeface="微软雅黑" panose="020B0503020204020204" pitchFamily="34" charset="-122"/>
              </a:rPr>
              <a:t>和 </a:t>
            </a:r>
            <a:r>
              <a:rPr kumimoji="1" lang="en-US" altLang="zh-CN" dirty="0">
                <a:latin typeface="微软雅黑" panose="020B0503020204020204" pitchFamily="34" charset="-122"/>
                <a:ea typeface="微软雅黑" panose="020B0503020204020204" pitchFamily="34" charset="-122"/>
              </a:rPr>
              <a:t>Group Lasso</a:t>
            </a:r>
            <a:r>
              <a:rPr kumimoji="1" lang="zh-CN" altLang="en-US" dirty="0">
                <a:latin typeface="微软雅黑" panose="020B0503020204020204" pitchFamily="34" charset="-122"/>
                <a:ea typeface="微软雅黑" panose="020B0503020204020204" pitchFamily="34" charset="-122"/>
              </a:rPr>
              <a:t>的电路版图特征提取技术，全面地提取到了版图的关键特征信息并减少了数据冗余</a:t>
            </a:r>
            <a:endParaRPr kumimoji="1" lang="en-US" altLang="zh-CN" dirty="0">
              <a:latin typeface="微软雅黑" panose="020B0503020204020204" pitchFamily="34" charset="-122"/>
              <a:ea typeface="微软雅黑" panose="020B0503020204020204" pitchFamily="34" charset="-122"/>
            </a:endParaRPr>
          </a:p>
          <a:p>
            <a:pPr lvl="2"/>
            <a:endParaRPr kumimoji="1" lang="en-US" altLang="zh-CN" dirty="0">
              <a:latin typeface="微软雅黑" panose="020B0503020204020204" pitchFamily="34" charset="-122"/>
              <a:ea typeface="微软雅黑" panose="020B0503020204020204" pitchFamily="34" charset="-122"/>
            </a:endParaRPr>
          </a:p>
          <a:p>
            <a:pPr lvl="2"/>
            <a:r>
              <a:rPr kumimoji="1" lang="zh-CN" altLang="en-US" dirty="0">
                <a:latin typeface="微软雅黑" panose="020B0503020204020204" pitchFamily="34" charset="-122"/>
                <a:ea typeface="微软雅黑" panose="020B0503020204020204" pitchFamily="34" charset="-122"/>
              </a:rPr>
              <a:t>构建了基于个性化联邦学习的光刻热点检测框架，提出了一种新颖的个性化联邦学习光刻热点检测算法：</a:t>
            </a:r>
            <a:r>
              <a:rPr kumimoji="1" lang="en-US" altLang="zh-CN" dirty="0">
                <a:latin typeface="微软雅黑" panose="020B0503020204020204" pitchFamily="34" charset="-122"/>
                <a:ea typeface="微软雅黑" panose="020B0503020204020204" pitchFamily="34" charset="-122"/>
              </a:rPr>
              <a:t>HFL-LA</a:t>
            </a:r>
            <a:r>
              <a:rPr kumimoji="1" lang="zh-CN" altLang="en-US" dirty="0">
                <a:latin typeface="微软雅黑" panose="020B0503020204020204" pitchFamily="34" charset="-122"/>
                <a:ea typeface="微软雅黑" panose="020B0503020204020204" pitchFamily="34" charset="-122"/>
              </a:rPr>
              <a:t>，克服数据异构性的同时实现了较高的光刻热点检测准确率</a:t>
            </a:r>
            <a:endParaRPr kumimoji="1" lang="en-US" altLang="zh-CN" dirty="0">
              <a:latin typeface="微软雅黑" panose="020B0503020204020204" pitchFamily="34" charset="-122"/>
              <a:ea typeface="微软雅黑" panose="020B0503020204020204" pitchFamily="34" charset="-122"/>
            </a:endParaRPr>
          </a:p>
          <a:p>
            <a:pPr lvl="2"/>
            <a:endParaRPr kumimoji="1" lang="en-US" altLang="zh-CN" dirty="0">
              <a:latin typeface="微软雅黑" panose="020B0503020204020204" pitchFamily="34" charset="-122"/>
              <a:ea typeface="微软雅黑" panose="020B0503020204020204" pitchFamily="34" charset="-122"/>
            </a:endParaRPr>
          </a:p>
          <a:p>
            <a:pPr lvl="2"/>
            <a:r>
              <a:rPr kumimoji="1" lang="zh-CN" altLang="en-US" dirty="0">
                <a:latin typeface="微软雅黑" panose="020B0503020204020204" pitchFamily="34" charset="-122"/>
                <a:ea typeface="微软雅黑" panose="020B0503020204020204" pitchFamily="34" charset="-122"/>
              </a:rPr>
              <a:t>进行了联邦学习框架下光刻热点数据的隐私保护策略研究，提出了基于自适应隐私参数和基于模型分块的联邦学习隐私保护算法：</a:t>
            </a:r>
            <a:r>
              <a:rPr kumimoji="1" lang="en-US" altLang="zh-CN" dirty="0">
                <a:latin typeface="微软雅黑" panose="020B0503020204020204" pitchFamily="34" charset="-122"/>
                <a:ea typeface="微软雅黑" panose="020B0503020204020204" pitchFamily="34" charset="-122"/>
              </a:rPr>
              <a:t>DPFL-APP</a:t>
            </a:r>
            <a:r>
              <a:rPr kumimoji="1" lang="zh-CN" altLang="en-US" dirty="0">
                <a:latin typeface="微软雅黑" panose="020B0503020204020204" pitchFamily="34" charset="-122"/>
                <a:ea typeface="微软雅黑" panose="020B0503020204020204" pitchFamily="34" charset="-122"/>
              </a:rPr>
              <a:t>算法和 </a:t>
            </a:r>
            <a:r>
              <a:rPr kumimoji="1" lang="en-US" altLang="zh-CN" dirty="0">
                <a:latin typeface="微软雅黑" panose="020B0503020204020204" pitchFamily="34" charset="-122"/>
                <a:ea typeface="微软雅黑" panose="020B0503020204020204" pitchFamily="34" charset="-122"/>
              </a:rPr>
              <a:t>FL-MBA</a:t>
            </a:r>
            <a:r>
              <a:rPr kumimoji="1" lang="zh-CN" altLang="en-US" dirty="0">
                <a:latin typeface="微软雅黑" panose="020B0503020204020204" pitchFamily="34" charset="-122"/>
                <a:ea typeface="微软雅黑" panose="020B0503020204020204" pitchFamily="34" charset="-122"/>
              </a:rPr>
              <a:t>算法，满足了光刻热点检测系统的隐私保护需求</a:t>
            </a:r>
            <a:endParaRPr kumimoji="1" lang="en-US" altLang="zh-CN" b="1" dirty="0">
              <a:latin typeface="微软雅黑" panose="020B0503020204020204" pitchFamily="34" charset="-122"/>
              <a:ea typeface="微软雅黑" panose="020B0503020204020204" pitchFamily="34" charset="-122"/>
            </a:endParaRPr>
          </a:p>
          <a:p>
            <a:pPr lvl="2"/>
            <a:endParaRPr kumimoji="1" lang="en-US" altLang="zh-CN" dirty="0">
              <a:latin typeface="微软雅黑" panose="020B0503020204020204" pitchFamily="34" charset="-122"/>
              <a:ea typeface="微软雅黑" panose="020B0503020204020204" pitchFamily="34" charset="-122"/>
            </a:endParaRPr>
          </a:p>
          <a:p>
            <a:pPr lvl="1"/>
            <a:r>
              <a:rPr kumimoji="1" lang="zh-CN" altLang="en-US" dirty="0">
                <a:latin typeface="微软雅黑" panose="020B0503020204020204" pitchFamily="34" charset="-122"/>
                <a:ea typeface="微软雅黑" panose="020B0503020204020204" pitchFamily="34" charset="-122"/>
              </a:rPr>
              <a:t>未来展望</a:t>
            </a:r>
            <a:endParaRPr lang="en-US" altLang="zh-CN" b="1" dirty="0">
              <a:latin typeface="微软雅黑" panose="020B0503020204020204" pitchFamily="34" charset="-122"/>
              <a:ea typeface="微软雅黑" panose="020B0503020204020204" pitchFamily="34" charset="-122"/>
            </a:endParaRPr>
          </a:p>
          <a:p>
            <a:pPr lvl="2"/>
            <a:r>
              <a:rPr lang="zh-CN" altLang="en-US" dirty="0"/>
              <a:t>需要对</a:t>
            </a:r>
            <a:r>
              <a:rPr kumimoji="1" lang="en-US" altLang="zh-CN" dirty="0">
                <a:latin typeface="微软雅黑" panose="020B0503020204020204" pitchFamily="34" charset="-122"/>
                <a:ea typeface="微软雅黑" panose="020B0503020204020204" pitchFamily="34" charset="-122"/>
              </a:rPr>
              <a:t>HFL-LA</a:t>
            </a:r>
            <a:r>
              <a:rPr lang="zh-CN" altLang="en-US" dirty="0"/>
              <a:t>算法的更新过程进一步优化，尝试更多的更新方式，提升收敛速度</a:t>
            </a:r>
            <a:endParaRPr lang="en-US" altLang="zh-CN" dirty="0"/>
          </a:p>
          <a:p>
            <a:pPr lvl="2"/>
            <a:endParaRPr lang="en-US" altLang="zh-CN" dirty="0"/>
          </a:p>
          <a:p>
            <a:pPr lvl="2"/>
            <a:r>
              <a:rPr lang="zh-CN" altLang="en-US" dirty="0"/>
              <a:t>可进一步尝试使用同态加密、区块链等隐私保护方法来保护客户端的数据隐私</a:t>
            </a:r>
            <a:endParaRPr lang="en-US" altLang="zh-CN" dirty="0"/>
          </a:p>
          <a:p>
            <a:pPr lvl="2"/>
            <a:endParaRPr lang="en-US" altLang="zh-CN" dirty="0"/>
          </a:p>
          <a:p>
            <a:pPr marL="335041" lvl="1" indent="0">
              <a:buFont typeface="Wingdings" panose="05000000000000000000" pitchFamily="2" charset="2"/>
              <a:buNone/>
            </a:pPr>
            <a:endParaRPr kumimoji="1" lang="en-US" altLang="zh-CN" kern="0" dirty="0"/>
          </a:p>
        </p:txBody>
      </p:sp>
    </p:spTree>
    <p:extLst>
      <p:ext uri="{BB962C8B-B14F-4D97-AF65-F5344CB8AC3E}">
        <p14:creationId xmlns:p14="http://schemas.microsoft.com/office/powerpoint/2010/main" val="3705236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3518D20D-E8F8-9847-BF0E-456077403242}"/>
              </a:ext>
            </a:extLst>
          </p:cNvPr>
          <p:cNvSpPr>
            <a:spLocks noGrp="1"/>
          </p:cNvSpPr>
          <p:nvPr>
            <p:ph type="sldNum" sz="quarter" idx="12"/>
          </p:nvPr>
        </p:nvSpPr>
        <p:spPr/>
        <p:txBody>
          <a:bodyPr/>
          <a:lstStyle/>
          <a:p>
            <a:pPr>
              <a:defRPr/>
            </a:pPr>
            <a:fld id="{F0548F07-C921-477C-93AE-EE81E7406299}" type="slidenum">
              <a:rPr lang="zh-CN" altLang="en-US" smtClean="0"/>
              <a:pPr>
                <a:defRPr/>
              </a:pPr>
              <a:t>37</a:t>
            </a:fld>
            <a:endParaRPr lang="en-US" altLang="zh-CN" dirty="0"/>
          </a:p>
        </p:txBody>
      </p:sp>
      <p:sp>
        <p:nvSpPr>
          <p:cNvPr id="6" name="内容占位符 2">
            <a:extLst>
              <a:ext uri="{FF2B5EF4-FFF2-40B4-BE49-F238E27FC236}">
                <a16:creationId xmlns:a16="http://schemas.microsoft.com/office/drawing/2014/main" id="{2C9CB55C-8843-5D42-83F5-314E381BF565}"/>
              </a:ext>
            </a:extLst>
          </p:cNvPr>
          <p:cNvSpPr>
            <a:spLocks noGrp="1" noChangeArrowheads="1"/>
          </p:cNvSpPr>
          <p:nvPr>
            <p:ph idx="1"/>
          </p:nvPr>
        </p:nvSpPr>
        <p:spPr>
          <a:xfrm>
            <a:off x="114300" y="1379538"/>
            <a:ext cx="8915400" cy="4862512"/>
          </a:xfrm>
        </p:spPr>
        <p:txBody>
          <a:bodyPr/>
          <a:lstStyle/>
          <a:p>
            <a:pPr marL="457197" indent="-457197" algn="ctr" eaLnBrk="1" hangingPunct="1">
              <a:lnSpc>
                <a:spcPct val="120000"/>
              </a:lnSpc>
              <a:spcBef>
                <a:spcPct val="0"/>
              </a:spcBef>
              <a:spcAft>
                <a:spcPts val="1200"/>
              </a:spcAft>
              <a:buSzPct val="75000"/>
              <a:buNone/>
            </a:pPr>
            <a:endParaRPr lang="en-US" altLang="zh-CN" sz="6000" b="1" dirty="0">
              <a:solidFill>
                <a:srgbClr val="C00000"/>
              </a:solidFill>
              <a:latin typeface="微软雅黑" panose="020B0503020204020204" pitchFamily="34" charset="-122"/>
              <a:ea typeface="微软雅黑" panose="020B0503020204020204" pitchFamily="34" charset="-122"/>
            </a:endParaRPr>
          </a:p>
          <a:p>
            <a:pPr marL="457197" indent="-457197" algn="ctr" eaLnBrk="1" hangingPunct="1">
              <a:lnSpc>
                <a:spcPct val="120000"/>
              </a:lnSpc>
              <a:spcBef>
                <a:spcPct val="0"/>
              </a:spcBef>
              <a:spcAft>
                <a:spcPts val="1200"/>
              </a:spcAft>
              <a:buSzPct val="75000"/>
              <a:buNone/>
            </a:pPr>
            <a:r>
              <a:rPr lang="en-US" altLang="zh-CN" sz="6000" dirty="0">
                <a:solidFill>
                  <a:srgbClr val="C00000"/>
                </a:solidFill>
              </a:rPr>
              <a:t>Thanks</a:t>
            </a:r>
            <a:r>
              <a:rPr lang="zh-CN" altLang="en-US" sz="6000" b="1" dirty="0">
                <a:solidFill>
                  <a:srgbClr val="C00000"/>
                </a:solidFill>
                <a:latin typeface="微软雅黑" panose="020B0503020204020204" pitchFamily="34" charset="-122"/>
                <a:ea typeface="微软雅黑" panose="020B0503020204020204" pitchFamily="34" charset="-122"/>
              </a:rPr>
              <a:t>！</a:t>
            </a:r>
          </a:p>
          <a:p>
            <a:pPr marL="457197" indent="-457197" algn="ctr" eaLnBrk="1" hangingPunct="1">
              <a:lnSpc>
                <a:spcPct val="120000"/>
              </a:lnSpc>
              <a:spcBef>
                <a:spcPct val="0"/>
              </a:spcBef>
              <a:spcAft>
                <a:spcPts val="1200"/>
              </a:spcAft>
              <a:buSzPct val="75000"/>
              <a:buNone/>
            </a:pPr>
            <a:endParaRPr lang="zh-CN" altLang="en-US" sz="4800" b="1" dirty="0">
              <a:solidFill>
                <a:srgbClr val="8E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5664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4D902F-C1E7-413B-9432-5C415E46B993}"/>
              </a:ext>
            </a:extLst>
          </p:cNvPr>
          <p:cNvSpPr>
            <a:spLocks noGrp="1"/>
          </p:cNvSpPr>
          <p:nvPr>
            <p:ph type="title"/>
          </p:nvPr>
        </p:nvSpPr>
        <p:spPr/>
        <p:txBody>
          <a:bodyPr/>
          <a:lstStyle/>
          <a:p>
            <a:r>
              <a:rPr lang="zh-CN" altLang="en-US" dirty="0"/>
              <a:t>主要参考文献</a:t>
            </a:r>
          </a:p>
        </p:txBody>
      </p:sp>
      <p:sp>
        <p:nvSpPr>
          <p:cNvPr id="4" name="灯片编号占位符 3">
            <a:extLst>
              <a:ext uri="{FF2B5EF4-FFF2-40B4-BE49-F238E27FC236}">
                <a16:creationId xmlns:a16="http://schemas.microsoft.com/office/drawing/2014/main" id="{4FBB3149-7CAE-43D8-B5E0-3DB7B09D1E59}"/>
              </a:ext>
            </a:extLst>
          </p:cNvPr>
          <p:cNvSpPr>
            <a:spLocks noGrp="1"/>
          </p:cNvSpPr>
          <p:nvPr>
            <p:ph type="sldNum" sz="quarter" idx="12"/>
          </p:nvPr>
        </p:nvSpPr>
        <p:spPr/>
        <p:txBody>
          <a:bodyPr/>
          <a:lstStyle/>
          <a:p>
            <a:pPr>
              <a:defRPr/>
            </a:pPr>
            <a:fld id="{F0548F07-C921-477C-93AE-EE81E7406299}" type="slidenum">
              <a:rPr lang="zh-CN" altLang="en-US" smtClean="0"/>
              <a:pPr>
                <a:defRPr/>
              </a:pPr>
              <a:t>38</a:t>
            </a:fld>
            <a:endParaRPr lang="en-US" altLang="zh-CN" dirty="0"/>
          </a:p>
        </p:txBody>
      </p:sp>
      <p:pic>
        <p:nvPicPr>
          <p:cNvPr id="10" name="图片 9">
            <a:extLst>
              <a:ext uri="{FF2B5EF4-FFF2-40B4-BE49-F238E27FC236}">
                <a16:creationId xmlns:a16="http://schemas.microsoft.com/office/drawing/2014/main" id="{1A9AC069-1A78-0234-22AD-744285D194C2}"/>
              </a:ext>
            </a:extLst>
          </p:cNvPr>
          <p:cNvPicPr>
            <a:picLocks noChangeAspect="1"/>
          </p:cNvPicPr>
          <p:nvPr/>
        </p:nvPicPr>
        <p:blipFill>
          <a:blip r:embed="rId3"/>
          <a:stretch>
            <a:fillRect/>
          </a:stretch>
        </p:blipFill>
        <p:spPr>
          <a:xfrm>
            <a:off x="442647" y="1310640"/>
            <a:ext cx="8408574" cy="5212296"/>
          </a:xfrm>
          <a:prstGeom prst="rect">
            <a:avLst/>
          </a:prstGeom>
        </p:spPr>
      </p:pic>
    </p:spTree>
    <p:extLst>
      <p:ext uri="{BB962C8B-B14F-4D97-AF65-F5344CB8AC3E}">
        <p14:creationId xmlns:p14="http://schemas.microsoft.com/office/powerpoint/2010/main" val="4258625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算法收敛性</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279614"/>
            <a:ext cx="8215047" cy="496297"/>
          </a:xfrm>
        </p:spPr>
        <p:txBody>
          <a:bodyPr/>
          <a:lstStyle/>
          <a:p>
            <a:r>
              <a:rPr kumimoji="1" lang="zh-CN" altLang="en-US" dirty="0"/>
              <a:t>模板</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a:xfrm>
            <a:off x="8343418" y="6242050"/>
            <a:ext cx="680419" cy="457200"/>
          </a:xfrm>
        </p:spPr>
        <p:txBody>
          <a:bodyPr/>
          <a:lstStyle/>
          <a:p>
            <a:pPr>
              <a:defRPr/>
            </a:pPr>
            <a:fld id="{F0548F07-C921-477C-93AE-EE81E7406299}" type="slidenum">
              <a:rPr lang="zh-CN" altLang="en-US" smtClean="0"/>
              <a:pPr>
                <a:defRPr/>
              </a:pPr>
              <a:t>39</a:t>
            </a:fld>
            <a:endParaRPr lang="en-US" altLang="zh-CN" dirty="0"/>
          </a:p>
        </p:txBody>
      </p:sp>
      <p:sp>
        <p:nvSpPr>
          <p:cNvPr id="18" name="Rectangle 4">
            <a:extLst>
              <a:ext uri="{FF2B5EF4-FFF2-40B4-BE49-F238E27FC236}">
                <a16:creationId xmlns:a16="http://schemas.microsoft.com/office/drawing/2014/main" id="{F75FB6CC-87CF-4F86-A8D2-B33F22C2F68F}"/>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文本框 11">
            <a:extLst>
              <a:ext uri="{FF2B5EF4-FFF2-40B4-BE49-F238E27FC236}">
                <a16:creationId xmlns:a16="http://schemas.microsoft.com/office/drawing/2014/main" id="{3AFCF06E-EAD2-BB84-BDAF-4A6B364A1D57}"/>
              </a:ext>
            </a:extLst>
          </p:cNvPr>
          <p:cNvSpPr txBox="1"/>
          <p:nvPr/>
        </p:nvSpPr>
        <p:spPr>
          <a:xfrm>
            <a:off x="4069298" y="6360696"/>
            <a:ext cx="1005403" cy="338554"/>
          </a:xfrm>
          <a:prstGeom prst="rect">
            <a:avLst/>
          </a:prstGeom>
          <a:noFill/>
        </p:spPr>
        <p:txBody>
          <a:bodyPr wrap="none" rtlCol="0">
            <a:spAutoFit/>
          </a:bodyPr>
          <a:lstStyle/>
          <a:p>
            <a:pPr algn="ctr"/>
            <a:r>
              <a:rPr lang="zh-CN" altLang="en-US" sz="1600" b="1" dirty="0">
                <a:latin typeface="微软雅黑" panose="020B0503020204020204" pitchFamily="34" charset="-122"/>
                <a:ea typeface="微软雅黑" panose="020B0503020204020204" pitchFamily="34" charset="-122"/>
              </a:rPr>
              <a:t>实验结果</a:t>
            </a:r>
          </a:p>
        </p:txBody>
      </p:sp>
    </p:spTree>
    <p:extLst>
      <p:ext uri="{BB962C8B-B14F-4D97-AF65-F5344CB8AC3E}">
        <p14:creationId xmlns:p14="http://schemas.microsoft.com/office/powerpoint/2010/main" val="27454296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研究背景与意义</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2647" y="1210358"/>
            <a:ext cx="8215047" cy="1304242"/>
          </a:xfrm>
        </p:spPr>
        <p:txBody>
          <a:bodyPr/>
          <a:lstStyle/>
          <a:p>
            <a:r>
              <a:rPr kumimoji="1" lang="zh-CN" altLang="en-US" dirty="0"/>
              <a:t>集成电路研究</a:t>
            </a:r>
            <a:endParaRPr kumimoji="1" lang="en-US" altLang="zh-CN" dirty="0"/>
          </a:p>
          <a:p>
            <a:pPr lvl="1"/>
            <a:r>
              <a:rPr kumimoji="1" lang="zh-CN" altLang="en-US" dirty="0"/>
              <a:t>最前沿的研究领域</a:t>
            </a:r>
            <a:endParaRPr kumimoji="1" lang="en-US" altLang="zh-CN" dirty="0"/>
          </a:p>
          <a:p>
            <a:pPr lvl="1"/>
            <a:r>
              <a:rPr kumimoji="1" lang="zh-CN" altLang="en-US" dirty="0"/>
              <a:t>最先进的制造工艺</a:t>
            </a:r>
            <a:endParaRPr kumimoji="1" lang="en-US" altLang="zh-CN" dirty="0"/>
          </a:p>
          <a:p>
            <a:pPr lvl="1"/>
            <a:r>
              <a:rPr kumimoji="1" lang="zh-CN" altLang="en-US" dirty="0"/>
              <a:t>集成电路版图设计进入纳米级</a:t>
            </a:r>
            <a:endParaRPr kumimoji="1" lang="en-US" altLang="zh-CN" dirty="0"/>
          </a:p>
          <a:p>
            <a:pPr lvl="1"/>
            <a:endParaRPr kumimoji="1" lang="en-US" altLang="zh-CN" dirty="0"/>
          </a:p>
          <a:p>
            <a:pPr marL="335041" lvl="1" indent="0">
              <a:buNone/>
            </a:pP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4</a:t>
            </a:fld>
            <a:endParaRPr lang="en-US" altLang="zh-CN" dirty="0"/>
          </a:p>
        </p:txBody>
      </p:sp>
      <p:sp>
        <p:nvSpPr>
          <p:cNvPr id="11" name="内容占位符 2">
            <a:extLst>
              <a:ext uri="{FF2B5EF4-FFF2-40B4-BE49-F238E27FC236}">
                <a16:creationId xmlns:a16="http://schemas.microsoft.com/office/drawing/2014/main" id="{A20B56FF-259D-4167-845C-BB61162709C0}"/>
              </a:ext>
            </a:extLst>
          </p:cNvPr>
          <p:cNvSpPr txBox="1">
            <a:spLocks/>
          </p:cNvSpPr>
          <p:nvPr/>
        </p:nvSpPr>
        <p:spPr bwMode="auto">
          <a:xfrm>
            <a:off x="4966010" y="1210358"/>
            <a:ext cx="3396108" cy="1823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研究前景</a:t>
            </a:r>
            <a:endParaRPr kumimoji="1" lang="en-US" altLang="zh-CN" kern="0" dirty="0"/>
          </a:p>
          <a:p>
            <a:pPr lvl="1"/>
            <a:r>
              <a:rPr kumimoji="1" lang="zh-CN" altLang="en-US" kern="0" dirty="0"/>
              <a:t>国家政策好</a:t>
            </a:r>
            <a:endParaRPr kumimoji="1" lang="en-US" altLang="zh-CN" kern="0" dirty="0"/>
          </a:p>
          <a:p>
            <a:pPr lvl="1"/>
            <a:r>
              <a:rPr kumimoji="1" lang="zh-CN" altLang="en-US" kern="0" dirty="0"/>
              <a:t>经济前景好</a:t>
            </a:r>
            <a:endParaRPr kumimoji="1" lang="en-US" altLang="zh-CN" kern="0" dirty="0"/>
          </a:p>
          <a:p>
            <a:pPr lvl="1"/>
            <a:r>
              <a:rPr kumimoji="1" lang="zh-CN" altLang="en-US" kern="0" dirty="0"/>
              <a:t>技术需求高</a:t>
            </a:r>
            <a:endParaRPr kumimoji="1" lang="en-US" altLang="zh-CN" kern="0" dirty="0"/>
          </a:p>
        </p:txBody>
      </p:sp>
      <p:pic>
        <p:nvPicPr>
          <p:cNvPr id="15" name="图片 14">
            <a:extLst>
              <a:ext uri="{FF2B5EF4-FFF2-40B4-BE49-F238E27FC236}">
                <a16:creationId xmlns:a16="http://schemas.microsoft.com/office/drawing/2014/main" id="{D84F9D8A-5168-40E4-9CF3-1D87E9C8FEA7}"/>
              </a:ext>
            </a:extLst>
          </p:cNvPr>
          <p:cNvPicPr>
            <a:picLocks noChangeAspect="1"/>
          </p:cNvPicPr>
          <p:nvPr/>
        </p:nvPicPr>
        <p:blipFill>
          <a:blip r:embed="rId3"/>
          <a:stretch>
            <a:fillRect/>
          </a:stretch>
        </p:blipFill>
        <p:spPr>
          <a:xfrm>
            <a:off x="4596959" y="3772503"/>
            <a:ext cx="4134209" cy="2407053"/>
          </a:xfrm>
          <a:prstGeom prst="rect">
            <a:avLst/>
          </a:prstGeom>
        </p:spPr>
      </p:pic>
      <p:pic>
        <p:nvPicPr>
          <p:cNvPr id="6" name="图片 5">
            <a:extLst>
              <a:ext uri="{FF2B5EF4-FFF2-40B4-BE49-F238E27FC236}">
                <a16:creationId xmlns:a16="http://schemas.microsoft.com/office/drawing/2014/main" id="{1152FB22-2C89-43E1-B84E-26690D2C9E7E}"/>
              </a:ext>
            </a:extLst>
          </p:cNvPr>
          <p:cNvPicPr>
            <a:picLocks noChangeAspect="1"/>
          </p:cNvPicPr>
          <p:nvPr/>
        </p:nvPicPr>
        <p:blipFill>
          <a:blip r:embed="rId4"/>
          <a:stretch>
            <a:fillRect/>
          </a:stretch>
        </p:blipFill>
        <p:spPr>
          <a:xfrm>
            <a:off x="848341" y="3772502"/>
            <a:ext cx="3409423" cy="2407053"/>
          </a:xfrm>
          <a:prstGeom prst="rect">
            <a:avLst/>
          </a:prstGeom>
        </p:spPr>
      </p:pic>
    </p:spTree>
    <p:extLst>
      <p:ext uri="{BB962C8B-B14F-4D97-AF65-F5344CB8AC3E}">
        <p14:creationId xmlns:p14="http://schemas.microsoft.com/office/powerpoint/2010/main" val="2359817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93BFDB7C-08DB-47B8-94FB-CD220273A540}"/>
              </a:ext>
            </a:extLst>
          </p:cNvPr>
          <p:cNvGrpSpPr/>
          <p:nvPr/>
        </p:nvGrpSpPr>
        <p:grpSpPr>
          <a:xfrm>
            <a:off x="5234120" y="4030401"/>
            <a:ext cx="2987040" cy="2795313"/>
            <a:chOff x="5504872" y="3955141"/>
            <a:chExt cx="2987040" cy="2795313"/>
          </a:xfrm>
        </p:grpSpPr>
        <p:pic>
          <p:nvPicPr>
            <p:cNvPr id="8" name="图片 7">
              <a:extLst>
                <a:ext uri="{FF2B5EF4-FFF2-40B4-BE49-F238E27FC236}">
                  <a16:creationId xmlns:a16="http://schemas.microsoft.com/office/drawing/2014/main" id="{9655C453-A7C5-4F01-AF2F-C8AD88AABEB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4630" y="3955141"/>
              <a:ext cx="2527525" cy="2516172"/>
            </a:xfrm>
            <a:prstGeom prst="rect">
              <a:avLst/>
            </a:prstGeom>
            <a:noFill/>
            <a:ln>
              <a:noFill/>
            </a:ln>
          </p:spPr>
        </p:pic>
        <p:sp>
          <p:nvSpPr>
            <p:cNvPr id="9" name="矩形 8">
              <a:extLst>
                <a:ext uri="{FF2B5EF4-FFF2-40B4-BE49-F238E27FC236}">
                  <a16:creationId xmlns:a16="http://schemas.microsoft.com/office/drawing/2014/main" id="{882E264C-CBAA-4865-BFA5-22DF478D8031}"/>
                </a:ext>
              </a:extLst>
            </p:cNvPr>
            <p:cNvSpPr/>
            <p:nvPr/>
          </p:nvSpPr>
          <p:spPr>
            <a:xfrm>
              <a:off x="5504872" y="6411900"/>
              <a:ext cx="298704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光刻热点</a:t>
              </a:r>
            </a:p>
          </p:txBody>
        </p:sp>
      </p:grpSp>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研究背景与意义</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9924" y="1210357"/>
            <a:ext cx="8215047" cy="2622341"/>
          </a:xfrm>
        </p:spPr>
        <p:txBody>
          <a:bodyPr/>
          <a:lstStyle/>
          <a:p>
            <a:r>
              <a:rPr kumimoji="1" lang="zh-CN" altLang="en-US" dirty="0"/>
              <a:t>集成电路制造的关键环节</a:t>
            </a:r>
            <a:r>
              <a:rPr kumimoji="1" lang="en-US" altLang="zh-CN" dirty="0"/>
              <a:t>——</a:t>
            </a:r>
            <a:r>
              <a:rPr kumimoji="1" lang="zh-CN" altLang="en-US" dirty="0"/>
              <a:t>光刻热点检测</a:t>
            </a:r>
            <a:endParaRPr lang="en-US" altLang="zh-CN" dirty="0"/>
          </a:p>
          <a:p>
            <a:pPr lvl="1"/>
            <a:r>
              <a:rPr kumimoji="1" lang="zh-CN" altLang="en-US" kern="0" dirty="0"/>
              <a:t>光刻热点</a:t>
            </a:r>
            <a:endParaRPr kumimoji="1" lang="en-US" altLang="zh-CN" kern="0" dirty="0"/>
          </a:p>
          <a:p>
            <a:pPr lvl="2"/>
            <a:r>
              <a:rPr lang="zh-CN" altLang="en-US" kern="0" dirty="0"/>
              <a:t>集成电路中存在短路、断路等缺陷的版图区域</a:t>
            </a:r>
            <a:endParaRPr lang="en-US" altLang="zh-CN" kern="0" dirty="0"/>
          </a:p>
          <a:p>
            <a:pPr lvl="1"/>
            <a:r>
              <a:rPr kumimoji="1" lang="zh-CN" altLang="en-US" kern="0" dirty="0"/>
              <a:t>现有的光刻热点检测技术</a:t>
            </a:r>
            <a:endParaRPr kumimoji="1" lang="en-US" altLang="zh-CN" kern="0" dirty="0"/>
          </a:p>
          <a:p>
            <a:pPr lvl="2"/>
            <a:r>
              <a:rPr kumimoji="1" lang="zh-CN" altLang="en-US" kern="0" dirty="0"/>
              <a:t>光刻仿真</a:t>
            </a:r>
          </a:p>
          <a:p>
            <a:pPr lvl="2"/>
            <a:r>
              <a:rPr kumimoji="1" lang="zh-CN" altLang="en-US" kern="0" dirty="0"/>
              <a:t>模式识别</a:t>
            </a:r>
          </a:p>
          <a:p>
            <a:pPr lvl="2"/>
            <a:r>
              <a:rPr kumimoji="1" lang="zh-CN" altLang="en-US" kern="0" dirty="0"/>
              <a:t>机器学习</a:t>
            </a:r>
            <a:endParaRPr kumimoji="1" lang="en-US" altLang="zh-CN" kern="0" dirty="0"/>
          </a:p>
          <a:p>
            <a:pPr lvl="1"/>
            <a:endParaRPr kumimoji="1" lang="en-US" altLang="zh-CN" kern="0" dirty="0"/>
          </a:p>
          <a:p>
            <a:pPr lvl="2"/>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041"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041" lvl="1" indent="0">
              <a:buNone/>
            </a:pPr>
            <a:endParaRPr lang="en-US" altLang="zh-CN" sz="1600" dirty="0">
              <a:latin typeface="微软雅黑" panose="020B0503020204020204" pitchFamily="34" charset="-122"/>
              <a:ea typeface="微软雅黑" panose="020B0503020204020204" pitchFamily="34" charset="-122"/>
            </a:endParaRPr>
          </a:p>
          <a:p>
            <a:pPr marL="335041" lvl="1" indent="0">
              <a:buNone/>
            </a:pPr>
            <a:r>
              <a:rPr lang="zh-CN" altLang="en-US" sz="1600" dirty="0"/>
              <a:t>    </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5</a:t>
            </a:fld>
            <a:endParaRPr lang="en-US" altLang="zh-CN" dirty="0"/>
          </a:p>
        </p:txBody>
      </p:sp>
      <p:grpSp>
        <p:nvGrpSpPr>
          <p:cNvPr id="7" name="组合 6">
            <a:extLst>
              <a:ext uri="{FF2B5EF4-FFF2-40B4-BE49-F238E27FC236}">
                <a16:creationId xmlns:a16="http://schemas.microsoft.com/office/drawing/2014/main" id="{087EB5C3-E31F-45F3-836F-BBF33D926F84}"/>
              </a:ext>
            </a:extLst>
          </p:cNvPr>
          <p:cNvGrpSpPr/>
          <p:nvPr/>
        </p:nvGrpSpPr>
        <p:grpSpPr>
          <a:xfrm>
            <a:off x="1903916" y="4061635"/>
            <a:ext cx="2527526" cy="2764079"/>
            <a:chOff x="5626475" y="1420564"/>
            <a:chExt cx="2527526" cy="2764079"/>
          </a:xfrm>
        </p:grpSpPr>
        <p:pic>
          <p:nvPicPr>
            <p:cNvPr id="5" name="图片 4">
              <a:extLst>
                <a:ext uri="{FF2B5EF4-FFF2-40B4-BE49-F238E27FC236}">
                  <a16:creationId xmlns:a16="http://schemas.microsoft.com/office/drawing/2014/main" id="{6418E707-5778-46CD-AF57-F1AF4B4957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6475" y="1420564"/>
              <a:ext cx="2527526" cy="2499795"/>
            </a:xfrm>
            <a:prstGeom prst="rect">
              <a:avLst/>
            </a:prstGeom>
            <a:noFill/>
            <a:ln>
              <a:noFill/>
            </a:ln>
          </p:spPr>
        </p:pic>
        <p:sp>
          <p:nvSpPr>
            <p:cNvPr id="6" name="矩形 5">
              <a:extLst>
                <a:ext uri="{FF2B5EF4-FFF2-40B4-BE49-F238E27FC236}">
                  <a16:creationId xmlns:a16="http://schemas.microsoft.com/office/drawing/2014/main" id="{A9AF7090-18CA-4422-8576-02CA2BD8F9CF}"/>
                </a:ext>
              </a:extLst>
            </p:cNvPr>
            <p:cNvSpPr/>
            <p:nvPr/>
          </p:nvSpPr>
          <p:spPr>
            <a:xfrm>
              <a:off x="5669162" y="3846089"/>
              <a:ext cx="2442151"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非光刻热点</a:t>
              </a:r>
            </a:p>
          </p:txBody>
        </p:sp>
      </p:grpSp>
      <p:grpSp>
        <p:nvGrpSpPr>
          <p:cNvPr id="13" name="组合 12">
            <a:extLst>
              <a:ext uri="{FF2B5EF4-FFF2-40B4-BE49-F238E27FC236}">
                <a16:creationId xmlns:a16="http://schemas.microsoft.com/office/drawing/2014/main" id="{0ECC5B3C-CA32-4F19-8ACA-1510D0B8705C}"/>
              </a:ext>
            </a:extLst>
          </p:cNvPr>
          <p:cNvGrpSpPr/>
          <p:nvPr/>
        </p:nvGrpSpPr>
        <p:grpSpPr>
          <a:xfrm>
            <a:off x="4897768" y="2812825"/>
            <a:ext cx="3659744" cy="727870"/>
            <a:chOff x="403888" y="5540377"/>
            <a:chExt cx="3659744" cy="727870"/>
          </a:xfrm>
        </p:grpSpPr>
        <p:sp>
          <p:nvSpPr>
            <p:cNvPr id="14" name="星形: 五角 13">
              <a:extLst>
                <a:ext uri="{FF2B5EF4-FFF2-40B4-BE49-F238E27FC236}">
                  <a16:creationId xmlns:a16="http://schemas.microsoft.com/office/drawing/2014/main" id="{825442E3-D337-4A41-A7A3-353E2673CF59}"/>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F379923-A69F-42E1-8B42-C3A53CBE8D49}"/>
                </a:ext>
              </a:extLst>
            </p:cNvPr>
            <p:cNvSpPr txBox="1"/>
            <p:nvPr/>
          </p:nvSpPr>
          <p:spPr>
            <a:xfrm>
              <a:off x="878145" y="5621916"/>
              <a:ext cx="3185487" cy="646331"/>
            </a:xfrm>
            <a:prstGeom prst="rect">
              <a:avLst/>
            </a:prstGeom>
            <a:noFill/>
          </p:spPr>
          <p:txBody>
            <a:bodyPr wrap="none" rtlCol="0">
              <a:spAutoFit/>
            </a:bodyPr>
            <a:lstStyle/>
            <a:p>
              <a:pPr algn="ctr"/>
              <a:r>
                <a:rPr lang="zh-CN" altLang="en-US" b="1" dirty="0">
                  <a:latin typeface="微软雅黑" panose="020B0503020204020204" pitchFamily="34" charset="-122"/>
                  <a:ea typeface="微软雅黑" panose="020B0503020204020204" pitchFamily="34" charset="-122"/>
                </a:rPr>
                <a:t>光刻热点检测是提高集成电路</a:t>
              </a:r>
              <a:endParaRPr lang="en-US" altLang="zh-CN" b="1" dirty="0">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良品率</a:t>
              </a:r>
              <a:r>
                <a:rPr lang="zh-CN" altLang="en-US" b="1" dirty="0">
                  <a:latin typeface="微软雅黑" panose="020B0503020204020204" pitchFamily="34" charset="-122"/>
                  <a:ea typeface="微软雅黑" panose="020B0503020204020204" pitchFamily="34" charset="-122"/>
                </a:rPr>
                <a:t>的必要手段</a:t>
              </a:r>
            </a:p>
          </p:txBody>
        </p:sp>
      </p:grpSp>
    </p:spTree>
    <p:extLst>
      <p:ext uri="{BB962C8B-B14F-4D97-AF65-F5344CB8AC3E}">
        <p14:creationId xmlns:p14="http://schemas.microsoft.com/office/powerpoint/2010/main" val="1584667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研究背景与意义</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49924" y="1210357"/>
            <a:ext cx="8215047" cy="4091217"/>
          </a:xfrm>
        </p:spPr>
        <p:txBody>
          <a:bodyPr/>
          <a:lstStyle/>
          <a:p>
            <a:r>
              <a:rPr kumimoji="1" lang="zh-CN" altLang="en-US" dirty="0"/>
              <a:t>光刻热点检测面临的技术难题</a:t>
            </a:r>
            <a:endParaRPr kumimoji="1" lang="en-US" altLang="zh-CN" dirty="0"/>
          </a:p>
          <a:p>
            <a:pPr lvl="1"/>
            <a:r>
              <a:rPr kumimoji="1" lang="zh-CN" altLang="en-US" kern="0" dirty="0"/>
              <a:t>特征提取难</a:t>
            </a:r>
            <a:endParaRPr kumimoji="1" lang="en-US" altLang="zh-CN" kern="0" dirty="0"/>
          </a:p>
          <a:p>
            <a:pPr lvl="2"/>
            <a:r>
              <a:rPr lang="zh-CN" altLang="en-US" kern="0" dirty="0"/>
              <a:t>现有的特征提取技术很难提取到</a:t>
            </a:r>
            <a:endParaRPr lang="en-US" altLang="zh-CN" kern="0" dirty="0"/>
          </a:p>
          <a:p>
            <a:pPr marL="779163" lvl="2" indent="0">
              <a:buNone/>
            </a:pPr>
            <a:r>
              <a:rPr lang="en-US" altLang="zh-CN" dirty="0"/>
              <a:t>    </a:t>
            </a:r>
            <a:r>
              <a:rPr lang="zh-CN" altLang="en-US" kern="0" dirty="0"/>
              <a:t>版图的关键信息</a:t>
            </a:r>
            <a:endParaRPr lang="en-US" altLang="zh-CN" kern="0" dirty="0"/>
          </a:p>
          <a:p>
            <a:pPr lvl="1"/>
            <a:r>
              <a:rPr kumimoji="1" lang="zh-CN" altLang="en-US" kern="0" dirty="0"/>
              <a:t>热点检测技术性能不完善</a:t>
            </a:r>
            <a:endParaRPr kumimoji="1" lang="en-US" altLang="zh-CN" kern="0" dirty="0"/>
          </a:p>
          <a:p>
            <a:pPr lvl="2"/>
            <a:r>
              <a:rPr kumimoji="1" lang="zh-CN" altLang="en-US" kern="0" dirty="0"/>
              <a:t>光刻仿真：计算复杂度大、耗时长</a:t>
            </a:r>
          </a:p>
          <a:p>
            <a:pPr lvl="2"/>
            <a:r>
              <a:rPr kumimoji="1" lang="zh-CN" altLang="en-US" kern="0" dirty="0"/>
              <a:t>模式识别：难以识别未知的版图</a:t>
            </a:r>
          </a:p>
          <a:p>
            <a:pPr lvl="2"/>
            <a:r>
              <a:rPr kumimoji="1" lang="zh-CN" altLang="en-US" kern="0" dirty="0"/>
              <a:t>机器学习：训练数据集体量小</a:t>
            </a:r>
            <a:endParaRPr kumimoji="1" lang="en-US" altLang="zh-CN" kern="0" dirty="0"/>
          </a:p>
          <a:p>
            <a:pPr lvl="1"/>
            <a:r>
              <a:rPr kumimoji="1" lang="zh-CN" altLang="en-US" kern="0" dirty="0"/>
              <a:t>原始数据隐私程度高</a:t>
            </a:r>
            <a:endParaRPr kumimoji="1" lang="en-US" altLang="zh-CN" kern="0" dirty="0"/>
          </a:p>
          <a:p>
            <a:pPr lvl="2"/>
            <a:r>
              <a:rPr kumimoji="1" lang="zh-CN" altLang="en-US" kern="0" dirty="0"/>
              <a:t>各芯片厂商的版图设计保密性极高，</a:t>
            </a:r>
            <a:endParaRPr kumimoji="1" lang="en-US" altLang="zh-CN" dirty="0"/>
          </a:p>
          <a:p>
            <a:pPr marL="779163" lvl="2" indent="0">
              <a:buNone/>
            </a:pPr>
            <a:r>
              <a:rPr kumimoji="1" lang="en-US" altLang="zh-CN" dirty="0"/>
              <a:t>    </a:t>
            </a:r>
            <a:r>
              <a:rPr kumimoji="1" lang="zh-CN" altLang="en-US" dirty="0"/>
              <a:t>原始数据很难获取</a:t>
            </a:r>
            <a:endParaRPr kumimoji="1" lang="en-US" altLang="zh-CN" kern="0" dirty="0"/>
          </a:p>
          <a:p>
            <a:r>
              <a:rPr lang="zh-CN" altLang="en-US" dirty="0">
                <a:latin typeface="微软雅黑" panose="020B0503020204020204" pitchFamily="34" charset="-122"/>
                <a:ea typeface="微软雅黑" panose="020B0503020204020204" pitchFamily="34" charset="-122"/>
              </a:rPr>
              <a:t>光刻热点检测指标</a:t>
            </a:r>
            <a:endParaRPr lang="en-US" altLang="zh-CN" dirty="0">
              <a:latin typeface="微软雅黑" panose="020B0503020204020204" pitchFamily="34" charset="-122"/>
              <a:ea typeface="微软雅黑" panose="020B0503020204020204" pitchFamily="34" charset="-122"/>
            </a:endParaRPr>
          </a:p>
          <a:p>
            <a:pPr lvl="1"/>
            <a:r>
              <a:rPr lang="zh-CN" altLang="en-US" dirty="0"/>
              <a:t>准确率（</a:t>
            </a:r>
            <a:r>
              <a:rPr lang="en-US" altLang="zh-CN" dirty="0"/>
              <a:t>ACC</a:t>
            </a:r>
            <a:r>
              <a:rPr lang="zh-CN" altLang="en-US" dirty="0"/>
              <a:t>）</a:t>
            </a:r>
            <a:endParaRPr lang="en-US" altLang="zh-CN" dirty="0"/>
          </a:p>
          <a:p>
            <a:pPr lvl="1"/>
            <a:r>
              <a:rPr lang="zh-CN" altLang="en-US" dirty="0"/>
              <a:t>召回率（</a:t>
            </a:r>
            <a:r>
              <a:rPr lang="en-US" altLang="zh-CN" dirty="0"/>
              <a:t>TPR</a:t>
            </a:r>
            <a:r>
              <a:rPr lang="zh-CN" altLang="en-US" dirty="0"/>
              <a:t>）</a:t>
            </a:r>
            <a:endParaRPr lang="en-US" altLang="zh-CN" dirty="0"/>
          </a:p>
          <a:p>
            <a:pPr lvl="1"/>
            <a:r>
              <a:rPr lang="zh-CN" altLang="en-US" dirty="0"/>
              <a:t>误报率（</a:t>
            </a:r>
            <a:r>
              <a:rPr lang="en-US" altLang="zh-CN" dirty="0"/>
              <a:t>FPR</a:t>
            </a:r>
            <a:r>
              <a:rPr lang="zh-CN" altLang="en-US" dirty="0"/>
              <a:t>）</a:t>
            </a:r>
            <a:endParaRPr lang="en-US" altLang="zh-CN" dirty="0"/>
          </a:p>
          <a:p>
            <a:pPr lvl="1"/>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041"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041" lvl="1" indent="0">
              <a:buNone/>
            </a:pPr>
            <a:endParaRPr lang="en-US" altLang="zh-CN" sz="1600" dirty="0">
              <a:latin typeface="微软雅黑" panose="020B0503020204020204" pitchFamily="34" charset="-122"/>
              <a:ea typeface="微软雅黑" panose="020B0503020204020204" pitchFamily="34" charset="-122"/>
            </a:endParaRPr>
          </a:p>
          <a:p>
            <a:pPr marL="335041" lvl="1" indent="0">
              <a:buNone/>
            </a:pPr>
            <a:r>
              <a:rPr lang="zh-CN" altLang="en-US" sz="1600" dirty="0"/>
              <a:t>    </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6</a:t>
            </a:fld>
            <a:endParaRPr lang="en-US" altLang="zh-CN" dirty="0"/>
          </a:p>
        </p:txBody>
      </p:sp>
      <p:grpSp>
        <p:nvGrpSpPr>
          <p:cNvPr id="12" name="组合 11">
            <a:extLst>
              <a:ext uri="{FF2B5EF4-FFF2-40B4-BE49-F238E27FC236}">
                <a16:creationId xmlns:a16="http://schemas.microsoft.com/office/drawing/2014/main" id="{D9ADE133-326F-4FBD-BBFB-CC2D1DD5EF57}"/>
              </a:ext>
            </a:extLst>
          </p:cNvPr>
          <p:cNvGrpSpPr/>
          <p:nvPr/>
        </p:nvGrpSpPr>
        <p:grpSpPr>
          <a:xfrm>
            <a:off x="5435953" y="1413159"/>
            <a:ext cx="2908570" cy="2015841"/>
            <a:chOff x="5273355" y="1612459"/>
            <a:chExt cx="2908570" cy="2015841"/>
          </a:xfrm>
        </p:grpSpPr>
        <p:pic>
          <p:nvPicPr>
            <p:cNvPr id="11" name="图片 10">
              <a:extLst>
                <a:ext uri="{FF2B5EF4-FFF2-40B4-BE49-F238E27FC236}">
                  <a16:creationId xmlns:a16="http://schemas.microsoft.com/office/drawing/2014/main" id="{9CF855A1-C6B5-4711-BBA9-2D002E7594B4}"/>
                </a:ext>
              </a:extLst>
            </p:cNvPr>
            <p:cNvPicPr>
              <a:picLocks noChangeAspect="1"/>
            </p:cNvPicPr>
            <p:nvPr/>
          </p:nvPicPr>
          <p:blipFill rotWithShape="1">
            <a:blip r:embed="rId3"/>
            <a:srcRect l="41170" t="-1" r="27021" b="-11740"/>
            <a:stretch/>
          </p:blipFill>
          <p:spPr>
            <a:xfrm>
              <a:off x="5273355" y="1612459"/>
              <a:ext cx="2908570" cy="2015841"/>
            </a:xfrm>
            <a:prstGeom prst="rect">
              <a:avLst/>
            </a:prstGeom>
          </p:spPr>
        </p:pic>
        <p:sp>
          <p:nvSpPr>
            <p:cNvPr id="16" name="矩形 15">
              <a:extLst>
                <a:ext uri="{FF2B5EF4-FFF2-40B4-BE49-F238E27FC236}">
                  <a16:creationId xmlns:a16="http://schemas.microsoft.com/office/drawing/2014/main" id="{EC4BF5C4-50D2-4FE1-9130-5D1ECD08267B}"/>
                </a:ext>
              </a:extLst>
            </p:cNvPr>
            <p:cNvSpPr/>
            <p:nvPr/>
          </p:nvSpPr>
          <p:spPr>
            <a:xfrm>
              <a:off x="5558849" y="3289746"/>
              <a:ext cx="2337582"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版图特征提取</a:t>
              </a:r>
            </a:p>
          </p:txBody>
        </p:sp>
      </p:grpSp>
      <p:pic>
        <p:nvPicPr>
          <p:cNvPr id="17" name="图片 16">
            <a:extLst>
              <a:ext uri="{FF2B5EF4-FFF2-40B4-BE49-F238E27FC236}">
                <a16:creationId xmlns:a16="http://schemas.microsoft.com/office/drawing/2014/main" id="{E74A77C0-DA89-4850-8B53-22E447073DBD}"/>
              </a:ext>
            </a:extLst>
          </p:cNvPr>
          <p:cNvPicPr>
            <a:picLocks noChangeAspect="1"/>
          </p:cNvPicPr>
          <p:nvPr/>
        </p:nvPicPr>
        <p:blipFill>
          <a:blip r:embed="rId4"/>
          <a:stretch>
            <a:fillRect/>
          </a:stretch>
        </p:blipFill>
        <p:spPr>
          <a:xfrm>
            <a:off x="5376080" y="3517900"/>
            <a:ext cx="3028315" cy="2868930"/>
          </a:xfrm>
          <a:prstGeom prst="rect">
            <a:avLst/>
          </a:prstGeom>
        </p:spPr>
      </p:pic>
      <p:sp>
        <p:nvSpPr>
          <p:cNvPr id="18" name="矩形 17">
            <a:extLst>
              <a:ext uri="{FF2B5EF4-FFF2-40B4-BE49-F238E27FC236}">
                <a16:creationId xmlns:a16="http://schemas.microsoft.com/office/drawing/2014/main" id="{9F320B1B-BF10-4590-9FB5-7B1816C65D49}"/>
              </a:ext>
            </a:extLst>
          </p:cNvPr>
          <p:cNvSpPr/>
          <p:nvPr/>
        </p:nvSpPr>
        <p:spPr>
          <a:xfrm>
            <a:off x="5721446" y="6217553"/>
            <a:ext cx="2337582"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隐私保护三要素</a:t>
            </a:r>
          </a:p>
        </p:txBody>
      </p:sp>
    </p:spTree>
    <p:extLst>
      <p:ext uri="{BB962C8B-B14F-4D97-AF65-F5344CB8AC3E}">
        <p14:creationId xmlns:p14="http://schemas.microsoft.com/office/powerpoint/2010/main" val="588431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CFDDE7-E428-4192-BADF-4B32F8436D88}"/>
              </a:ext>
            </a:extLst>
          </p:cNvPr>
          <p:cNvSpPr>
            <a:spLocks noGrp="1"/>
          </p:cNvSpPr>
          <p:nvPr>
            <p:ph type="title"/>
          </p:nvPr>
        </p:nvSpPr>
        <p:spPr/>
        <p:txBody>
          <a:bodyPr/>
          <a:lstStyle/>
          <a:p>
            <a:pPr algn="ctr"/>
            <a:r>
              <a:rPr lang="zh-CN" altLang="en-US" dirty="0"/>
              <a:t>主要内容</a:t>
            </a:r>
          </a:p>
        </p:txBody>
      </p:sp>
      <p:sp>
        <p:nvSpPr>
          <p:cNvPr id="4" name="灯片编号占位符 3">
            <a:extLst>
              <a:ext uri="{FF2B5EF4-FFF2-40B4-BE49-F238E27FC236}">
                <a16:creationId xmlns:a16="http://schemas.microsoft.com/office/drawing/2014/main" id="{58ED9CF5-D250-43C3-BF7B-D1ADD9AA1E9E}"/>
              </a:ext>
            </a:extLst>
          </p:cNvPr>
          <p:cNvSpPr>
            <a:spLocks noGrp="1"/>
          </p:cNvSpPr>
          <p:nvPr>
            <p:ph type="sldNum" sz="quarter" idx="12"/>
          </p:nvPr>
        </p:nvSpPr>
        <p:spPr/>
        <p:txBody>
          <a:bodyPr/>
          <a:lstStyle/>
          <a:p>
            <a:pPr>
              <a:defRPr/>
            </a:pPr>
            <a:fld id="{F0548F07-C921-477C-93AE-EE81E7406299}" type="slidenum">
              <a:rPr lang="zh-CN" altLang="en-US" smtClean="0"/>
              <a:pPr>
                <a:defRPr/>
              </a:pPr>
              <a:t>7</a:t>
            </a:fld>
            <a:endParaRPr lang="en-US" altLang="zh-CN" dirty="0"/>
          </a:p>
        </p:txBody>
      </p:sp>
      <p:sp>
        <p:nvSpPr>
          <p:cNvPr id="7" name="内容占位符 2">
            <a:extLst>
              <a:ext uri="{FF2B5EF4-FFF2-40B4-BE49-F238E27FC236}">
                <a16:creationId xmlns:a16="http://schemas.microsoft.com/office/drawing/2014/main" id="{869486EC-1912-4523-B7F3-732F9EE1A2E2}"/>
              </a:ext>
            </a:extLst>
          </p:cNvPr>
          <p:cNvSpPr txBox="1">
            <a:spLocks noChangeArrowheads="1"/>
          </p:cNvSpPr>
          <p:nvPr/>
        </p:nvSpPr>
        <p:spPr bwMode="auto">
          <a:xfrm>
            <a:off x="2360574" y="1556543"/>
            <a:ext cx="4954625" cy="374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571500" indent="-571500">
              <a:spcBef>
                <a:spcPct val="20000"/>
              </a:spcBef>
              <a:buClr>
                <a:srgbClr val="C00000"/>
              </a:buClr>
              <a:buSzPct val="85000"/>
              <a:buFont typeface="Wingdings" pitchFamily="2" charset="2"/>
              <a:buChar char="p"/>
              <a:defRPr sz="2800">
                <a:solidFill>
                  <a:schemeClr val="tx1"/>
                </a:solidFill>
                <a:latin typeface="Arial" panose="020B0604020202020204" pitchFamily="34" charset="0"/>
              </a:defRPr>
            </a:lvl1pPr>
            <a:lvl2pPr marL="742950" indent="-285750">
              <a:spcBef>
                <a:spcPct val="20000"/>
              </a:spcBef>
              <a:buClr>
                <a:schemeClr val="tx1"/>
              </a:buClr>
              <a:buSzPct val="100000"/>
              <a:buFont typeface="Wingdings" pitchFamily="2" charset="2"/>
              <a:buChar char="w"/>
              <a:defRPr sz="2400">
                <a:solidFill>
                  <a:schemeClr val="tx1"/>
                </a:solidFill>
                <a:latin typeface="Arial" panose="020B0604020202020204" pitchFamily="34" charset="0"/>
              </a:defRPr>
            </a:lvl2pPr>
            <a:lvl3pPr marL="1143000" indent="-228600">
              <a:spcBef>
                <a:spcPct val="20000"/>
              </a:spcBef>
              <a:buClr>
                <a:schemeClr val="accent1"/>
              </a:buClr>
              <a:buSzPct val="85000"/>
              <a:buFont typeface="Wingdings" pitchFamily="2" charset="2"/>
              <a:buChar char="n"/>
              <a:defRPr sz="2000">
                <a:solidFill>
                  <a:schemeClr val="tx1"/>
                </a:solidFill>
                <a:latin typeface="Arial" panose="020B0604020202020204" pitchFamily="34" charset="0"/>
              </a:defRPr>
            </a:lvl3pPr>
            <a:lvl4pPr marL="1600200" indent="-228600">
              <a:spcBef>
                <a:spcPct val="20000"/>
              </a:spcBef>
              <a:buClr>
                <a:schemeClr val="bg2"/>
              </a:buClr>
              <a:buFont typeface="Wingdings" pitchFamily="2" charset="2"/>
              <a:buChar char="§"/>
              <a:defRPr sz="2000">
                <a:solidFill>
                  <a:schemeClr val="tx1"/>
                </a:solidFill>
                <a:latin typeface="Arial" panose="020B0604020202020204" pitchFamily="34" charset="0"/>
              </a:defRPr>
            </a:lvl4pPr>
            <a:lvl5pPr marL="2057400" indent="-228600">
              <a:spcBef>
                <a:spcPct val="20000"/>
              </a:spcBef>
              <a:buClr>
                <a:schemeClr val="tx2"/>
              </a:buClr>
              <a:buSzPct val="80000"/>
              <a:buFont typeface="Wingdings"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tx2"/>
              </a:buClr>
              <a:buSzPct val="80000"/>
              <a:buFont typeface="Wingdings" pitchFamily="2" charset="2"/>
              <a:buChar char="§"/>
              <a:defRPr sz="2000">
                <a:solidFill>
                  <a:schemeClr val="tx1"/>
                </a:solidFill>
                <a:latin typeface="Arial" panose="020B0604020202020204" pitchFamily="34" charset="0"/>
              </a:defRPr>
            </a:lvl9pPr>
          </a:lstStyle>
          <a:p>
            <a:pPr eaLnBrk="1" hangingPunct="1">
              <a:lnSpc>
                <a:spcPct val="200000"/>
              </a:lnSpc>
              <a:spcBef>
                <a:spcPct val="0"/>
              </a:spcBef>
              <a:buClrTx/>
              <a:buFont typeface="Wingdings" pitchFamily="2" charset="2"/>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研究背景与意义</a:t>
            </a:r>
            <a:endParaRPr lang="en-US" altLang="zh-CN" sz="3200" b="1" dirty="0">
              <a:solidFill>
                <a:srgbClr val="E6E6E6"/>
              </a:solidFill>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latin typeface="微软雅黑" panose="020B0503020204020204" pitchFamily="34" charset="-122"/>
                <a:ea typeface="微软雅黑" panose="020B0503020204020204" pitchFamily="34" charset="-122"/>
              </a:rPr>
              <a:t>研究现状与挑战</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研究内容</a:t>
            </a:r>
            <a:endParaRPr lang="en-US" altLang="zh-CN" sz="3200" b="1" dirty="0">
              <a:solidFill>
                <a:srgbClr val="E6E6E6"/>
              </a:solidFill>
              <a:latin typeface="微软雅黑" panose="020B0503020204020204" pitchFamily="34" charset="-122"/>
              <a:ea typeface="微软雅黑" panose="020B0503020204020204" pitchFamily="34" charset="-122"/>
            </a:endParaRPr>
          </a:p>
          <a:p>
            <a:pPr>
              <a:lnSpc>
                <a:spcPct val="200000"/>
              </a:lnSpc>
              <a:spcBef>
                <a:spcPct val="0"/>
              </a:spcBef>
              <a:buClrTx/>
              <a:buFontTx/>
              <a:buAutoNum type="ea1JpnChsDbPeriod"/>
            </a:pPr>
            <a:r>
              <a:rPr lang="zh-CN" altLang="en-US" sz="3200" b="1" dirty="0">
                <a:solidFill>
                  <a:srgbClr val="E6E6E6"/>
                </a:solidFill>
                <a:latin typeface="微软雅黑" panose="020B0503020204020204" pitchFamily="34" charset="-122"/>
                <a:ea typeface="微软雅黑" panose="020B0503020204020204" pitchFamily="34" charset="-122"/>
              </a:rPr>
              <a:t>总结与展望</a:t>
            </a:r>
            <a:endParaRPr lang="en-US" altLang="zh-CN" sz="3200" b="1" dirty="0">
              <a:latin typeface="微软雅黑" panose="020B0503020204020204" pitchFamily="34" charset="-122"/>
              <a:ea typeface="微软雅黑" panose="020B0503020204020204" pitchFamily="34" charset="-122"/>
            </a:endParaRPr>
          </a:p>
          <a:p>
            <a:pPr eaLnBrk="1" hangingPunct="1">
              <a:lnSpc>
                <a:spcPct val="200000"/>
              </a:lnSpc>
              <a:spcBef>
                <a:spcPct val="0"/>
              </a:spcBef>
              <a:buClrTx/>
              <a:buFontTx/>
              <a:buAutoNum type="ea1JpnChsDbPeriod"/>
            </a:pPr>
            <a:endParaRPr lang="en-US" altLang="zh-CN" sz="3200" b="1" dirty="0">
              <a:latin typeface="微软雅黑" panose="020B0503020204020204" pitchFamily="34" charset="-122"/>
              <a:ea typeface="微软雅黑" panose="020B0503020204020204" pitchFamily="34" charset="-122"/>
            </a:endParaRPr>
          </a:p>
          <a:p>
            <a:pPr eaLnBrk="1" hangingPunct="1">
              <a:lnSpc>
                <a:spcPct val="150000"/>
              </a:lnSpc>
              <a:spcBef>
                <a:spcPct val="0"/>
              </a:spcBef>
              <a:buFontTx/>
              <a:buAutoNum type="ea1JpnChsDbPeriod"/>
            </a:pP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705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研究现状与挑战</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741462" y="1306423"/>
            <a:ext cx="3395626" cy="2750854"/>
          </a:xfrm>
        </p:spPr>
        <p:txBody>
          <a:bodyPr/>
          <a:lstStyle/>
          <a:p>
            <a:r>
              <a:rPr kumimoji="1" lang="zh-CN" altLang="en-US" dirty="0"/>
              <a:t>集成电路版图特点</a:t>
            </a:r>
            <a:endParaRPr kumimoji="1" lang="en-US" altLang="zh-CN" dirty="0"/>
          </a:p>
          <a:p>
            <a:pPr lvl="1"/>
            <a:r>
              <a:rPr lang="zh-CN" altLang="en-US" dirty="0"/>
              <a:t>数据维度高</a:t>
            </a:r>
            <a:endParaRPr lang="en-US" altLang="zh-CN" dirty="0"/>
          </a:p>
          <a:p>
            <a:pPr lvl="1"/>
            <a:r>
              <a:rPr lang="zh-CN" altLang="en-US" dirty="0"/>
              <a:t>特征表达复杂</a:t>
            </a:r>
            <a:endParaRPr lang="en-US" altLang="zh-CN" dirty="0"/>
          </a:p>
          <a:p>
            <a:r>
              <a:rPr lang="zh-CN" altLang="en-US" dirty="0"/>
              <a:t>版图特征提取的动机</a:t>
            </a:r>
            <a:endParaRPr lang="en-US" altLang="zh-CN" dirty="0"/>
          </a:p>
          <a:p>
            <a:pPr lvl="1"/>
            <a:r>
              <a:rPr lang="zh-CN" altLang="en-US" dirty="0"/>
              <a:t>提高检测准确率</a:t>
            </a:r>
            <a:endParaRPr lang="en-US" altLang="zh-CN" dirty="0"/>
          </a:p>
          <a:p>
            <a:pPr lvl="1"/>
            <a:r>
              <a:rPr lang="zh-CN" altLang="en-US" dirty="0"/>
              <a:t>提升检测效率</a:t>
            </a:r>
            <a:endParaRPr lang="en-US" altLang="zh-CN" dirty="0"/>
          </a:p>
          <a:p>
            <a:pPr marL="1168744" lvl="3" indent="0">
              <a:buNone/>
            </a:pPr>
            <a:endParaRPr lang="en-US" altLang="zh-CN" dirty="0"/>
          </a:p>
          <a:p>
            <a:pPr lvl="3"/>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041"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041" lvl="1" indent="0">
              <a:buNone/>
            </a:pPr>
            <a:endParaRPr lang="en-US" altLang="zh-CN" sz="1600" dirty="0">
              <a:latin typeface="微软雅黑" panose="020B0503020204020204" pitchFamily="34" charset="-122"/>
              <a:ea typeface="微软雅黑" panose="020B0503020204020204" pitchFamily="34" charset="-122"/>
            </a:endParaRPr>
          </a:p>
          <a:p>
            <a:pPr marL="335041" lvl="1" indent="0">
              <a:buNone/>
            </a:pPr>
            <a:r>
              <a:rPr lang="zh-CN" altLang="en-US" sz="1600" dirty="0"/>
              <a:t>    </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8</a:t>
            </a:fld>
            <a:endParaRPr lang="en-US" altLang="zh-CN" dirty="0"/>
          </a:p>
        </p:txBody>
      </p:sp>
      <p:sp>
        <p:nvSpPr>
          <p:cNvPr id="7" name="内容占位符 2">
            <a:extLst>
              <a:ext uri="{FF2B5EF4-FFF2-40B4-BE49-F238E27FC236}">
                <a16:creationId xmlns:a16="http://schemas.microsoft.com/office/drawing/2014/main" id="{DCEA2280-F4C0-448A-8D87-A4B3264215C5}"/>
              </a:ext>
            </a:extLst>
          </p:cNvPr>
          <p:cNvSpPr txBox="1">
            <a:spLocks/>
          </p:cNvSpPr>
          <p:nvPr/>
        </p:nvSpPr>
        <p:spPr bwMode="auto">
          <a:xfrm>
            <a:off x="4484771" y="1306423"/>
            <a:ext cx="5315934" cy="2319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集成电路版图特征提取技术</a:t>
            </a:r>
            <a:endParaRPr kumimoji="1" lang="en-US" altLang="zh-CN" kern="0" dirty="0"/>
          </a:p>
          <a:p>
            <a:pPr lvl="1"/>
            <a:r>
              <a:rPr lang="zh-CN" altLang="en-US" kern="0" dirty="0"/>
              <a:t>局部密度提取技术</a:t>
            </a:r>
            <a:r>
              <a:rPr lang="da-DK" altLang="zh-CN" sz="1400" b="0" kern="0" dirty="0"/>
              <a:t>[H. Yang et al, 2017]</a:t>
            </a:r>
            <a:endParaRPr lang="en-US" altLang="zh-CN" sz="1400" b="0" kern="0" dirty="0"/>
          </a:p>
          <a:p>
            <a:pPr lvl="2"/>
            <a:r>
              <a:rPr lang="zh-CN" altLang="en-US" kern="0" dirty="0"/>
              <a:t>将版图片段转换为矢量特征表达</a:t>
            </a:r>
            <a:endParaRPr lang="en-US" altLang="zh-CN" kern="0" dirty="0"/>
          </a:p>
          <a:p>
            <a:pPr lvl="1"/>
            <a:r>
              <a:rPr lang="zh-CN" altLang="en-US" kern="0" dirty="0"/>
              <a:t>同心圆采样技术</a:t>
            </a:r>
            <a:r>
              <a:rPr lang="en-US" altLang="zh-CN" sz="1400" b="0" kern="0" dirty="0"/>
              <a:t>[B. Yu et al, 2015]</a:t>
            </a:r>
          </a:p>
          <a:p>
            <a:pPr lvl="2"/>
            <a:r>
              <a:rPr lang="zh-CN" altLang="en-US" kern="0" dirty="0"/>
              <a:t>以同心圆的方式从版图片段中采样特征</a:t>
            </a:r>
            <a:endParaRPr lang="en-US" altLang="zh-CN" kern="0" dirty="0"/>
          </a:p>
          <a:p>
            <a:pPr marL="1168744" lvl="3" indent="0">
              <a:buFont typeface="Wingdings" pitchFamily="2" charset="2"/>
              <a:buNone/>
            </a:pPr>
            <a:endParaRPr lang="en-US" altLang="zh-CN" kern="0" dirty="0"/>
          </a:p>
          <a:p>
            <a:pPr lvl="3"/>
            <a:endParaRPr lang="en-US" altLang="zh-CN" kern="0" dirty="0">
              <a:latin typeface="微软雅黑" panose="020B0503020204020204" pitchFamily="34" charset="-122"/>
              <a:ea typeface="微软雅黑" panose="020B0503020204020204" pitchFamily="34" charset="-122"/>
            </a:endParaRPr>
          </a:p>
          <a:p>
            <a:pPr lvl="2"/>
            <a:endParaRPr kumimoji="1" lang="en-US" altLang="zh-CN" kern="0" dirty="0"/>
          </a:p>
          <a:p>
            <a:pPr lvl="2"/>
            <a:endParaRPr kumimoji="1" lang="en-US" altLang="zh-CN" kern="0" dirty="0"/>
          </a:p>
          <a:p>
            <a:pPr lvl="2"/>
            <a:endParaRPr kumimoji="1" lang="en-US" altLang="zh-CN" kern="0" dirty="0"/>
          </a:p>
          <a:p>
            <a:pPr lvl="2"/>
            <a:endParaRPr kumimoji="1" lang="en-US" altLang="zh-CN" kern="0" dirty="0"/>
          </a:p>
          <a:p>
            <a:pPr lvl="2"/>
            <a:endParaRPr kumimoji="1" lang="en-US" altLang="zh-CN" kern="0" dirty="0"/>
          </a:p>
          <a:p>
            <a:pPr marL="335041" lvl="1" indent="0">
              <a:buFont typeface="Wingdings" panose="05000000000000000000" pitchFamily="2" charset="2"/>
              <a:buNone/>
            </a:pPr>
            <a:r>
              <a:rPr lang="zh-CN" altLang="en-US" sz="1600" kern="0" dirty="0"/>
              <a:t>    </a:t>
            </a:r>
            <a:endParaRPr lang="en-US" altLang="zh-CN" sz="1600" kern="0" dirty="0"/>
          </a:p>
          <a:p>
            <a:pPr marL="335041" lvl="1" indent="0">
              <a:buFont typeface="Wingdings" panose="05000000000000000000" pitchFamily="2" charset="2"/>
              <a:buNone/>
            </a:pPr>
            <a:endParaRPr lang="en-US" altLang="zh-CN" sz="1600" kern="0" dirty="0"/>
          </a:p>
          <a:p>
            <a:pPr marL="335041" lvl="1" indent="0">
              <a:buFont typeface="Wingdings" panose="05000000000000000000" pitchFamily="2" charset="2"/>
              <a:buNone/>
            </a:pPr>
            <a:r>
              <a:rPr lang="zh-CN" altLang="en-US" sz="1600" kern="0" dirty="0"/>
              <a:t>    </a:t>
            </a:r>
            <a:endParaRPr kumimoji="1" lang="en-US" altLang="zh-CN" kern="0" dirty="0"/>
          </a:p>
        </p:txBody>
      </p:sp>
      <p:grpSp>
        <p:nvGrpSpPr>
          <p:cNvPr id="6" name="组合 5">
            <a:extLst>
              <a:ext uri="{FF2B5EF4-FFF2-40B4-BE49-F238E27FC236}">
                <a16:creationId xmlns:a16="http://schemas.microsoft.com/office/drawing/2014/main" id="{8129E217-4956-4ACC-872E-79FCB5F83E80}"/>
              </a:ext>
            </a:extLst>
          </p:cNvPr>
          <p:cNvGrpSpPr/>
          <p:nvPr/>
        </p:nvGrpSpPr>
        <p:grpSpPr>
          <a:xfrm>
            <a:off x="741462" y="4097074"/>
            <a:ext cx="3395626" cy="2614604"/>
            <a:chOff x="4802620" y="1437708"/>
            <a:chExt cx="3395626" cy="2614604"/>
          </a:xfrm>
        </p:grpSpPr>
        <p:pic>
          <p:nvPicPr>
            <p:cNvPr id="8" name="图片 7">
              <a:extLst>
                <a:ext uri="{FF2B5EF4-FFF2-40B4-BE49-F238E27FC236}">
                  <a16:creationId xmlns:a16="http://schemas.microsoft.com/office/drawing/2014/main" id="{F2D34023-345D-4E5F-ADC0-3A3B413EC9B6}"/>
                </a:ext>
              </a:extLst>
            </p:cNvPr>
            <p:cNvPicPr>
              <a:picLocks noChangeAspect="1"/>
            </p:cNvPicPr>
            <p:nvPr/>
          </p:nvPicPr>
          <p:blipFill>
            <a:blip r:embed="rId3"/>
            <a:stretch>
              <a:fillRect/>
            </a:stretch>
          </p:blipFill>
          <p:spPr>
            <a:xfrm>
              <a:off x="4802620" y="1437708"/>
              <a:ext cx="3395626" cy="2236253"/>
            </a:xfrm>
            <a:prstGeom prst="rect">
              <a:avLst/>
            </a:prstGeom>
          </p:spPr>
        </p:pic>
        <p:sp>
          <p:nvSpPr>
            <p:cNvPr id="9" name="矩形 8">
              <a:extLst>
                <a:ext uri="{FF2B5EF4-FFF2-40B4-BE49-F238E27FC236}">
                  <a16:creationId xmlns:a16="http://schemas.microsoft.com/office/drawing/2014/main" id="{1080AA81-6A84-421B-9253-B1A2A38EA89F}"/>
                </a:ext>
              </a:extLst>
            </p:cNvPr>
            <p:cNvSpPr/>
            <p:nvPr/>
          </p:nvSpPr>
          <p:spPr>
            <a:xfrm>
              <a:off x="5006913" y="3713758"/>
              <a:ext cx="298704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局部密度提取技术</a:t>
              </a:r>
            </a:p>
          </p:txBody>
        </p:sp>
      </p:grpSp>
      <p:grpSp>
        <p:nvGrpSpPr>
          <p:cNvPr id="13" name="组合 12">
            <a:extLst>
              <a:ext uri="{FF2B5EF4-FFF2-40B4-BE49-F238E27FC236}">
                <a16:creationId xmlns:a16="http://schemas.microsoft.com/office/drawing/2014/main" id="{F79C4514-E735-452F-87B4-358289801A4F}"/>
              </a:ext>
            </a:extLst>
          </p:cNvPr>
          <p:cNvGrpSpPr/>
          <p:nvPr/>
        </p:nvGrpSpPr>
        <p:grpSpPr>
          <a:xfrm>
            <a:off x="4802620" y="4187852"/>
            <a:ext cx="3395626" cy="2523826"/>
            <a:chOff x="4802620" y="4187852"/>
            <a:chExt cx="3395626" cy="2523826"/>
          </a:xfrm>
        </p:grpSpPr>
        <p:pic>
          <p:nvPicPr>
            <p:cNvPr id="10" name="图片 9">
              <a:extLst>
                <a:ext uri="{FF2B5EF4-FFF2-40B4-BE49-F238E27FC236}">
                  <a16:creationId xmlns:a16="http://schemas.microsoft.com/office/drawing/2014/main" id="{718BB41F-76D3-47C4-B896-F6BA3E863E6E}"/>
                </a:ext>
              </a:extLst>
            </p:cNvPr>
            <p:cNvPicPr>
              <a:picLocks noChangeAspect="1"/>
            </p:cNvPicPr>
            <p:nvPr/>
          </p:nvPicPr>
          <p:blipFill>
            <a:blip r:embed="rId4"/>
            <a:stretch>
              <a:fillRect/>
            </a:stretch>
          </p:blipFill>
          <p:spPr>
            <a:xfrm>
              <a:off x="4802620" y="4187852"/>
              <a:ext cx="3395626" cy="2197700"/>
            </a:xfrm>
            <a:prstGeom prst="rect">
              <a:avLst/>
            </a:prstGeom>
          </p:spPr>
        </p:pic>
        <p:sp>
          <p:nvSpPr>
            <p:cNvPr id="12" name="矩形 11">
              <a:extLst>
                <a:ext uri="{FF2B5EF4-FFF2-40B4-BE49-F238E27FC236}">
                  <a16:creationId xmlns:a16="http://schemas.microsoft.com/office/drawing/2014/main" id="{836E67F0-6BFF-4A9B-9FE6-3987B7976021}"/>
                </a:ext>
              </a:extLst>
            </p:cNvPr>
            <p:cNvSpPr/>
            <p:nvPr/>
          </p:nvSpPr>
          <p:spPr>
            <a:xfrm>
              <a:off x="5006913" y="6373124"/>
              <a:ext cx="2987040" cy="338554"/>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同心圆采样技术</a:t>
              </a:r>
            </a:p>
          </p:txBody>
        </p:sp>
      </p:grpSp>
      <p:grpSp>
        <p:nvGrpSpPr>
          <p:cNvPr id="16" name="组合 15">
            <a:extLst>
              <a:ext uri="{FF2B5EF4-FFF2-40B4-BE49-F238E27FC236}">
                <a16:creationId xmlns:a16="http://schemas.microsoft.com/office/drawing/2014/main" id="{26DFF8D2-5ACC-4D67-915E-D72C00B4CD33}"/>
              </a:ext>
            </a:extLst>
          </p:cNvPr>
          <p:cNvGrpSpPr/>
          <p:nvPr/>
        </p:nvGrpSpPr>
        <p:grpSpPr>
          <a:xfrm>
            <a:off x="4484771" y="3361069"/>
            <a:ext cx="4352242" cy="727870"/>
            <a:chOff x="403888" y="5540377"/>
            <a:chExt cx="4352242" cy="727870"/>
          </a:xfrm>
        </p:grpSpPr>
        <p:sp>
          <p:nvSpPr>
            <p:cNvPr id="14" name="星形: 五角 13">
              <a:extLst>
                <a:ext uri="{FF2B5EF4-FFF2-40B4-BE49-F238E27FC236}">
                  <a16:creationId xmlns:a16="http://schemas.microsoft.com/office/drawing/2014/main" id="{A926A8F8-6617-4BEB-9974-613D5974C98F}"/>
                </a:ext>
              </a:extLst>
            </p:cNvPr>
            <p:cNvSpPr/>
            <p:nvPr/>
          </p:nvSpPr>
          <p:spPr>
            <a:xfrm>
              <a:off x="403888" y="5540377"/>
              <a:ext cx="541866" cy="423333"/>
            </a:xfrm>
            <a:prstGeom prst="star5">
              <a:avLst/>
            </a:prstGeom>
            <a:solidFill>
              <a:srgbClr val="FF0000"/>
            </a:solidFill>
            <a:ln w="19050">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6002" tIns="46002" rIns="46002" bIns="46002" numCol="1" spcCol="1270" rtlCol="0" anchor="ctr" anchorCtr="0">
              <a:noAutofit/>
            </a:bodyPr>
            <a:lstStyle/>
            <a:p>
              <a:pPr algn="ctr" defTabSz="1025525">
                <a:lnSpc>
                  <a:spcPct val="90000"/>
                </a:lnSpc>
                <a:spcAft>
                  <a:spcPct val="35000"/>
                </a:spcAft>
              </a:pPr>
              <a:endParaRPr kumimoji="1" lang="zh-CN" altLang="en-US" sz="1400" b="1"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7F3B862-9605-4986-B09D-F71284DDCB23}"/>
                </a:ext>
              </a:extLst>
            </p:cNvPr>
            <p:cNvSpPr txBox="1"/>
            <p:nvPr/>
          </p:nvSpPr>
          <p:spPr>
            <a:xfrm>
              <a:off x="878145" y="5621916"/>
              <a:ext cx="3877985" cy="646331"/>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缺点：特征提取时多边形图案周围的</a:t>
              </a:r>
              <a:endParaRPr lang="en-US" altLang="zh-CN" b="1"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          </a:t>
              </a:r>
              <a:r>
                <a:rPr lang="zh-CN" altLang="en-US" b="1" dirty="0">
                  <a:solidFill>
                    <a:srgbClr val="FF0000"/>
                  </a:solidFill>
                  <a:latin typeface="微软雅黑" panose="020B0503020204020204" pitchFamily="34" charset="-122"/>
                  <a:ea typeface="微软雅黑" panose="020B0503020204020204" pitchFamily="34" charset="-122"/>
                </a:rPr>
                <a:t>空间信息</a:t>
              </a:r>
              <a:r>
                <a:rPr lang="zh-CN" altLang="en-US" b="1" dirty="0">
                  <a:latin typeface="微软雅黑" panose="020B0503020204020204" pitchFamily="34" charset="-122"/>
                  <a:ea typeface="微软雅黑" panose="020B0503020204020204" pitchFamily="34" charset="-122"/>
                </a:rPr>
                <a:t>被忽略</a:t>
              </a:r>
            </a:p>
          </p:txBody>
        </p:sp>
      </p:grpSp>
    </p:spTree>
    <p:extLst>
      <p:ext uri="{BB962C8B-B14F-4D97-AF65-F5344CB8AC3E}">
        <p14:creationId xmlns:p14="http://schemas.microsoft.com/office/powerpoint/2010/main" val="1771625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6860E-9F3B-D746-A634-A3610F663D80}"/>
              </a:ext>
            </a:extLst>
          </p:cNvPr>
          <p:cNvSpPr>
            <a:spLocks noGrp="1"/>
          </p:cNvSpPr>
          <p:nvPr>
            <p:ph type="title"/>
          </p:nvPr>
        </p:nvSpPr>
        <p:spPr/>
        <p:txBody>
          <a:bodyPr/>
          <a:lstStyle/>
          <a:p>
            <a:r>
              <a:rPr kumimoji="1" lang="zh-CN" altLang="en-US" dirty="0"/>
              <a:t>研究现状与挑战</a:t>
            </a:r>
          </a:p>
        </p:txBody>
      </p:sp>
      <p:sp>
        <p:nvSpPr>
          <p:cNvPr id="3" name="内容占位符 2">
            <a:extLst>
              <a:ext uri="{FF2B5EF4-FFF2-40B4-BE49-F238E27FC236}">
                <a16:creationId xmlns:a16="http://schemas.microsoft.com/office/drawing/2014/main" id="{ADFFC105-58AB-024C-A716-B3B9263A5D4D}"/>
              </a:ext>
            </a:extLst>
          </p:cNvPr>
          <p:cNvSpPr>
            <a:spLocks noGrp="1"/>
          </p:cNvSpPr>
          <p:nvPr>
            <p:ph idx="1"/>
          </p:nvPr>
        </p:nvSpPr>
        <p:spPr>
          <a:xfrm>
            <a:off x="464476" y="1537712"/>
            <a:ext cx="8215047" cy="1891288"/>
          </a:xfrm>
        </p:spPr>
        <p:txBody>
          <a:bodyPr/>
          <a:lstStyle/>
          <a:p>
            <a:r>
              <a:rPr kumimoji="1" lang="zh-CN" altLang="en-US" dirty="0"/>
              <a:t>主流的光刻热点检测技术</a:t>
            </a:r>
            <a:endParaRPr kumimoji="1" lang="en-US" altLang="zh-CN" dirty="0"/>
          </a:p>
          <a:p>
            <a:pPr lvl="1"/>
            <a:endParaRPr lang="en-US" altLang="zh-CN" dirty="0"/>
          </a:p>
          <a:p>
            <a:pPr marL="1168744" lvl="3" indent="0">
              <a:buNone/>
            </a:pPr>
            <a:endParaRPr lang="en-US" altLang="zh-CN" dirty="0"/>
          </a:p>
          <a:p>
            <a:pPr lvl="3"/>
            <a:endParaRPr lang="en-US" altLang="zh-CN" dirty="0">
              <a:latin typeface="微软雅黑" panose="020B0503020204020204" pitchFamily="34" charset="-122"/>
              <a:ea typeface="微软雅黑" panose="020B0503020204020204" pitchFamily="34" charset="-122"/>
            </a:endParaRPr>
          </a:p>
          <a:p>
            <a:pPr lvl="2"/>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35041" lvl="1" indent="0">
              <a:buNone/>
            </a:pPr>
            <a:r>
              <a:rPr lang="zh-CN" altLang="en-US" sz="1600" dirty="0">
                <a:latin typeface="微软雅黑" panose="020B0503020204020204" pitchFamily="34" charset="-122"/>
                <a:ea typeface="微软雅黑" panose="020B0503020204020204" pitchFamily="34" charset="-122"/>
              </a:rPr>
              <a:t>    </a:t>
            </a:r>
            <a:endParaRPr lang="en-US" altLang="zh-CN" sz="1600" dirty="0"/>
          </a:p>
          <a:p>
            <a:pPr marL="335041" lvl="1" indent="0">
              <a:buNone/>
            </a:pPr>
            <a:endParaRPr lang="en-US" altLang="zh-CN" sz="1600" dirty="0">
              <a:latin typeface="微软雅黑" panose="020B0503020204020204" pitchFamily="34" charset="-122"/>
              <a:ea typeface="微软雅黑" panose="020B0503020204020204" pitchFamily="34" charset="-122"/>
            </a:endParaRPr>
          </a:p>
          <a:p>
            <a:pPr marL="335041" lvl="1" indent="0">
              <a:buNone/>
            </a:pPr>
            <a:r>
              <a:rPr lang="zh-CN" altLang="en-US" sz="1600" dirty="0"/>
              <a:t>    </a:t>
            </a:r>
            <a:endParaRPr kumimoji="1" lang="en-US" altLang="zh-CN" dirty="0"/>
          </a:p>
        </p:txBody>
      </p:sp>
      <p:sp>
        <p:nvSpPr>
          <p:cNvPr id="4" name="灯片编号占位符 3">
            <a:extLst>
              <a:ext uri="{FF2B5EF4-FFF2-40B4-BE49-F238E27FC236}">
                <a16:creationId xmlns:a16="http://schemas.microsoft.com/office/drawing/2014/main" id="{5A0E2966-E5AC-FD43-BA74-7721C1A0597E}"/>
              </a:ext>
            </a:extLst>
          </p:cNvPr>
          <p:cNvSpPr>
            <a:spLocks noGrp="1"/>
          </p:cNvSpPr>
          <p:nvPr>
            <p:ph type="sldNum" sz="quarter" idx="12"/>
          </p:nvPr>
        </p:nvSpPr>
        <p:spPr/>
        <p:txBody>
          <a:bodyPr/>
          <a:lstStyle/>
          <a:p>
            <a:pPr>
              <a:defRPr/>
            </a:pPr>
            <a:fld id="{F0548F07-C921-477C-93AE-EE81E7406299}" type="slidenum">
              <a:rPr lang="zh-CN" altLang="en-US" smtClean="0"/>
              <a:pPr>
                <a:defRPr/>
              </a:pPr>
              <a:t>9</a:t>
            </a:fld>
            <a:endParaRPr lang="en-US" altLang="zh-CN" dirty="0"/>
          </a:p>
        </p:txBody>
      </p:sp>
      <p:sp>
        <p:nvSpPr>
          <p:cNvPr id="11" name="内容占位符 2">
            <a:extLst>
              <a:ext uri="{FF2B5EF4-FFF2-40B4-BE49-F238E27FC236}">
                <a16:creationId xmlns:a16="http://schemas.microsoft.com/office/drawing/2014/main" id="{4E6C5746-6B85-4488-B296-5FFAE082B37C}"/>
              </a:ext>
            </a:extLst>
          </p:cNvPr>
          <p:cNvSpPr txBox="1">
            <a:spLocks/>
          </p:cNvSpPr>
          <p:nvPr/>
        </p:nvSpPr>
        <p:spPr bwMode="auto">
          <a:xfrm>
            <a:off x="464476" y="4121463"/>
            <a:ext cx="3909897" cy="229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292186" indent="-292186" algn="l" rtl="0" eaLnBrk="0" fontAlgn="base" hangingPunct="0">
              <a:lnSpc>
                <a:spcPct val="125000"/>
              </a:lnSpc>
              <a:spcBef>
                <a:spcPts val="383"/>
              </a:spcBef>
              <a:spcAft>
                <a:spcPts val="256"/>
              </a:spcAft>
              <a:buClr>
                <a:srgbClr val="C00000"/>
              </a:buClr>
              <a:buSzPct val="85000"/>
              <a:buFont typeface="Wingdings" pitchFamily="2" charset="2"/>
              <a:buChar char="p"/>
              <a:defRPr sz="2000" b="1">
                <a:solidFill>
                  <a:schemeClr val="tx1"/>
                </a:solidFill>
                <a:latin typeface="微软雅黑" panose="020B0503020204020204" pitchFamily="34" charset="-122"/>
                <a:ea typeface="微软雅黑" panose="020B0503020204020204" pitchFamily="34" charset="-122"/>
                <a:cs typeface="+mn-cs"/>
              </a:defRPr>
            </a:lvl1pPr>
            <a:lvl2pPr marL="631123" indent="-296082" algn="l" rtl="0" eaLnBrk="0" fontAlgn="base" hangingPunct="0">
              <a:spcBef>
                <a:spcPts val="511"/>
              </a:spcBef>
              <a:spcAft>
                <a:spcPts val="511"/>
              </a:spcAft>
              <a:buClr>
                <a:srgbClr val="C00000"/>
              </a:buClr>
              <a:buSzPct val="100000"/>
              <a:buFont typeface="Wingdings" panose="05000000000000000000" pitchFamily="2" charset="2"/>
              <a:buChar char="Ø"/>
              <a:defRPr sz="1800" b="1">
                <a:solidFill>
                  <a:schemeClr val="tx1"/>
                </a:solidFill>
                <a:latin typeface="微软雅黑" panose="020B0503020204020204" pitchFamily="34" charset="-122"/>
                <a:ea typeface="微软雅黑" panose="020B0503020204020204" pitchFamily="34" charset="-122"/>
              </a:defRPr>
            </a:lvl2pPr>
            <a:lvl3pPr marL="973955" indent="-194792" algn="l" rtl="0" eaLnBrk="0" fontAlgn="base" hangingPunct="0">
              <a:spcBef>
                <a:spcPct val="20000"/>
              </a:spcBef>
              <a:spcAft>
                <a:spcPct val="0"/>
              </a:spcAft>
              <a:buClr>
                <a:srgbClr val="C00000"/>
              </a:buClr>
              <a:buSzPct val="85000"/>
              <a:buFont typeface="Wingdings" pitchFamily="2" charset="2"/>
              <a:buChar char="n"/>
              <a:defRPr sz="1600" b="1">
                <a:solidFill>
                  <a:schemeClr val="tx1"/>
                </a:solidFill>
                <a:latin typeface="Microsoft YaHei" charset="-122"/>
                <a:ea typeface="Microsoft YaHei" charset="-122"/>
                <a:cs typeface="Microsoft YaHei" charset="-122"/>
              </a:defRPr>
            </a:lvl3pPr>
            <a:lvl4pPr marL="1363536" indent="-194792" algn="l" rtl="0" eaLnBrk="0" fontAlgn="base" hangingPunct="0">
              <a:spcBef>
                <a:spcPct val="20000"/>
              </a:spcBef>
              <a:spcAft>
                <a:spcPct val="0"/>
              </a:spcAft>
              <a:buClr>
                <a:schemeClr val="bg2"/>
              </a:buClr>
              <a:buFont typeface="Wingdings" pitchFamily="2" charset="2"/>
              <a:buChar char="§"/>
              <a:defRPr sz="1704">
                <a:solidFill>
                  <a:schemeClr val="tx1"/>
                </a:solidFill>
                <a:latin typeface="+mn-lt"/>
              </a:defRPr>
            </a:lvl4pPr>
            <a:lvl5pPr marL="1753118" indent="-194792" algn="l" rtl="0" eaLnBrk="0" fontAlgn="base" hangingPunct="0">
              <a:spcBef>
                <a:spcPct val="20000"/>
              </a:spcBef>
              <a:spcAft>
                <a:spcPct val="0"/>
              </a:spcAft>
              <a:buClr>
                <a:schemeClr val="tx2"/>
              </a:buClr>
              <a:buSzPct val="80000"/>
              <a:buFont typeface="Wingdings" pitchFamily="2" charset="2"/>
              <a:buChar char="§"/>
              <a:defRPr sz="1704">
                <a:solidFill>
                  <a:schemeClr val="tx1"/>
                </a:solidFill>
                <a:latin typeface="+mn-lt"/>
              </a:defRPr>
            </a:lvl5pPr>
            <a:lvl6pPr marL="2142700"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6pPr>
            <a:lvl7pPr marL="2532282"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7pPr>
            <a:lvl8pPr marL="2921864"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8pPr>
            <a:lvl9pPr marL="3311446" indent="-194792" algn="l" rtl="0" eaLnBrk="1" fontAlgn="base" hangingPunct="1">
              <a:spcBef>
                <a:spcPct val="20000"/>
              </a:spcBef>
              <a:spcAft>
                <a:spcPct val="0"/>
              </a:spcAft>
              <a:buClr>
                <a:schemeClr val="tx2"/>
              </a:buClr>
              <a:buSzPct val="80000"/>
              <a:buFont typeface="Wingdings" pitchFamily="2" charset="2"/>
              <a:buChar char="§"/>
              <a:defRPr>
                <a:solidFill>
                  <a:schemeClr val="tx1"/>
                </a:solidFill>
                <a:latin typeface="+mn-lt"/>
              </a:defRPr>
            </a:lvl9pPr>
          </a:lstStyle>
          <a:p>
            <a:r>
              <a:rPr kumimoji="1" lang="zh-CN" altLang="en-US" kern="0" dirty="0"/>
              <a:t>基于联邦学习的光刻热点检测</a:t>
            </a:r>
            <a:endParaRPr kumimoji="1" lang="en-US" altLang="zh-CN" kern="0" dirty="0"/>
          </a:p>
          <a:p>
            <a:pPr lvl="1"/>
            <a:r>
              <a:rPr lang="zh-CN" altLang="en-US" kern="0" dirty="0"/>
              <a:t>优点</a:t>
            </a:r>
            <a:endParaRPr lang="en-US" altLang="zh-CN" kern="0" dirty="0"/>
          </a:p>
          <a:p>
            <a:pPr lvl="2"/>
            <a:r>
              <a:rPr lang="zh-CN" altLang="en-US" kern="0" dirty="0"/>
              <a:t>打破“数据孤岛”，数据保留在本地进行训练</a:t>
            </a:r>
            <a:endParaRPr lang="en-US" altLang="zh-CN" kern="0" dirty="0"/>
          </a:p>
          <a:p>
            <a:pPr lvl="1"/>
            <a:r>
              <a:rPr lang="zh-CN" altLang="en-US" kern="0" dirty="0"/>
              <a:t>缺点</a:t>
            </a:r>
            <a:endParaRPr lang="en-US" altLang="zh-CN" kern="0" dirty="0"/>
          </a:p>
          <a:p>
            <a:pPr lvl="2"/>
            <a:r>
              <a:rPr kumimoji="1" lang="zh-CN" altLang="en-US" kern="0" dirty="0"/>
              <a:t>难以克服高度的数据异构性</a:t>
            </a:r>
            <a:endParaRPr kumimoji="1" lang="en-US" altLang="zh-CN" kern="0" dirty="0"/>
          </a:p>
        </p:txBody>
      </p:sp>
      <p:grpSp>
        <p:nvGrpSpPr>
          <p:cNvPr id="19" name="组合 18">
            <a:extLst>
              <a:ext uri="{FF2B5EF4-FFF2-40B4-BE49-F238E27FC236}">
                <a16:creationId xmlns:a16="http://schemas.microsoft.com/office/drawing/2014/main" id="{1CF0D1FD-E70A-429B-8D53-D196E9D3FE34}"/>
              </a:ext>
            </a:extLst>
          </p:cNvPr>
          <p:cNvGrpSpPr/>
          <p:nvPr/>
        </p:nvGrpSpPr>
        <p:grpSpPr>
          <a:xfrm>
            <a:off x="4706039" y="4121463"/>
            <a:ext cx="3617454" cy="2446991"/>
            <a:chOff x="731520" y="4440012"/>
            <a:chExt cx="3180574" cy="2337178"/>
          </a:xfrm>
        </p:grpSpPr>
        <p:sp>
          <p:nvSpPr>
            <p:cNvPr id="23" name="矩形 22">
              <a:extLst>
                <a:ext uri="{FF2B5EF4-FFF2-40B4-BE49-F238E27FC236}">
                  <a16:creationId xmlns:a16="http://schemas.microsoft.com/office/drawing/2014/main" id="{8E4FFA87-2345-46B1-A460-8291AC06DEA9}"/>
                </a:ext>
              </a:extLst>
            </p:cNvPr>
            <p:cNvSpPr/>
            <p:nvPr/>
          </p:nvSpPr>
          <p:spPr>
            <a:xfrm>
              <a:off x="892633" y="6453829"/>
              <a:ext cx="2858347" cy="323361"/>
            </a:xfrm>
            <a:prstGeom prst="rect">
              <a:avLst/>
            </a:prstGeom>
          </p:spPr>
          <p:txBody>
            <a:bodyPr wrap="square">
              <a:spAutoFit/>
            </a:bodyPr>
            <a:lstStyle/>
            <a:p>
              <a:pPr algn="ctr"/>
              <a:r>
                <a:rPr lang="zh-CN" altLang="en-US" sz="1600" b="1" dirty="0">
                  <a:latin typeface="微软雅黑" panose="020B0503020204020204" pitchFamily="34" charset="-122"/>
                  <a:ea typeface="微软雅黑" panose="020B0503020204020204" pitchFamily="34" charset="-122"/>
                </a:rPr>
                <a:t>基于联邦学习的光刻热点检测</a:t>
              </a:r>
            </a:p>
          </p:txBody>
        </p:sp>
        <p:pic>
          <p:nvPicPr>
            <p:cNvPr id="24" name="图片 23">
              <a:extLst>
                <a:ext uri="{FF2B5EF4-FFF2-40B4-BE49-F238E27FC236}">
                  <a16:creationId xmlns:a16="http://schemas.microsoft.com/office/drawing/2014/main" id="{0A23C66B-5E0A-49D1-BDB2-7F118FCCAB96}"/>
                </a:ext>
              </a:extLst>
            </p:cNvPr>
            <p:cNvPicPr>
              <a:picLocks noChangeAspect="1"/>
            </p:cNvPicPr>
            <p:nvPr/>
          </p:nvPicPr>
          <p:blipFill>
            <a:blip r:embed="rId3"/>
            <a:stretch>
              <a:fillRect/>
            </a:stretch>
          </p:blipFill>
          <p:spPr>
            <a:xfrm>
              <a:off x="731520" y="4440012"/>
              <a:ext cx="3180574" cy="1956214"/>
            </a:xfrm>
            <a:prstGeom prst="rect">
              <a:avLst/>
            </a:prstGeom>
          </p:spPr>
        </p:pic>
      </p:grpSp>
      <p:pic>
        <p:nvPicPr>
          <p:cNvPr id="6" name="图片 5">
            <a:extLst>
              <a:ext uri="{FF2B5EF4-FFF2-40B4-BE49-F238E27FC236}">
                <a16:creationId xmlns:a16="http://schemas.microsoft.com/office/drawing/2014/main" id="{3696C0E3-D469-65EB-0CA9-A59851FF3F0F}"/>
              </a:ext>
            </a:extLst>
          </p:cNvPr>
          <p:cNvPicPr>
            <a:picLocks noChangeAspect="1"/>
          </p:cNvPicPr>
          <p:nvPr/>
        </p:nvPicPr>
        <p:blipFill>
          <a:blip r:embed="rId4"/>
          <a:stretch>
            <a:fillRect/>
          </a:stretch>
        </p:blipFill>
        <p:spPr>
          <a:xfrm>
            <a:off x="770844" y="2076356"/>
            <a:ext cx="8252994" cy="1849809"/>
          </a:xfrm>
          <a:prstGeom prst="rect">
            <a:avLst/>
          </a:prstGeom>
        </p:spPr>
      </p:pic>
    </p:spTree>
    <p:extLst>
      <p:ext uri="{BB962C8B-B14F-4D97-AF65-F5344CB8AC3E}">
        <p14:creationId xmlns:p14="http://schemas.microsoft.com/office/powerpoint/2010/main" val="2024540476"/>
      </p:ext>
    </p:extLst>
  </p:cSld>
  <p:clrMapOvr>
    <a:masterClrMapping/>
  </p:clrMapOvr>
</p:sld>
</file>

<file path=ppt/theme/theme1.xml><?xml version="1.0" encoding="utf-8"?>
<a:theme xmlns:a="http://schemas.openxmlformats.org/drawingml/2006/main" name="Presentation">
  <a:themeElements>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fontScheme name="演示稿（水平）">
      <a:majorFont>
        <a:latin typeface="Times New Roman"/>
        <a:ea typeface=""/>
        <a:cs typeface=""/>
      </a:majorFont>
      <a:minorFont>
        <a:latin typeface="Arial"/>
        <a:ea typeface=""/>
        <a:cs typeface=""/>
      </a:minorFont>
    </a:fontScheme>
    <a:fmtScheme name="沉稳">
      <a:fillStyleLst>
        <a:solidFill>
          <a:schemeClr val="phClr"/>
        </a:solidFill>
        <a:gradFill rotWithShape="1">
          <a:gsLst>
            <a:gs pos="0">
              <a:schemeClr val="phClr">
                <a:tint val="70000"/>
                <a:satMod val="180000"/>
              </a:schemeClr>
            </a:gs>
            <a:gs pos="62000">
              <a:schemeClr val="phClr">
                <a:tint val="30000"/>
                <a:satMod val="180000"/>
              </a:schemeClr>
            </a:gs>
            <a:gs pos="100000">
              <a:schemeClr val="phClr">
                <a:tint val="22000"/>
                <a:satMod val="180000"/>
              </a:schemeClr>
            </a:gs>
          </a:gsLst>
          <a:lin ang="16200000" scaled="0"/>
        </a:gradFill>
        <a:gradFill rotWithShape="1">
          <a:gsLst>
            <a:gs pos="0">
              <a:schemeClr val="phClr">
                <a:shade val="58000"/>
                <a:satMod val="150000"/>
              </a:schemeClr>
            </a:gs>
            <a:gs pos="72000">
              <a:schemeClr val="phClr">
                <a:tint val="90000"/>
                <a:satMod val="135000"/>
              </a:schemeClr>
            </a:gs>
            <a:gs pos="100000">
              <a:schemeClr val="phClr">
                <a:tint val="80000"/>
                <a:satMod val="155000"/>
              </a:schemeClr>
            </a:gs>
          </a:gsLst>
          <a:lin ang="16200000" scaled="0"/>
        </a:gradFill>
      </a:fillStyleLst>
      <a:lnStyleLst>
        <a:ln w="9525" cap="flat" cmpd="sng" algn="ctr">
          <a:solidFill>
            <a:schemeClr val="phClr">
              <a:shade val="80000"/>
            </a:schemeClr>
          </a:solidFill>
          <a:prstDash val="solid"/>
        </a:ln>
        <a:ln w="38100" cap="flat" cmpd="sng" algn="ctr">
          <a:solidFill>
            <a:schemeClr val="phClr"/>
          </a:solidFill>
          <a:prstDash val="solid"/>
        </a:ln>
        <a:ln w="38100" cap="flat" cmpd="sng" algn="ctr">
          <a:solidFill>
            <a:schemeClr val="phClr"/>
          </a:solidFill>
          <a:prstDash val="solid"/>
        </a:ln>
      </a:lnStyleLst>
      <a:effectStyleLst>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effectStyle>
        <a:effectStyle>
          <a:effectLst>
            <a:outerShdw blurRad="50800" dist="38100" dir="5400000" rotWithShape="0">
              <a:srgbClr val="000000">
                <a:alpha val="43137"/>
              </a:srgbClr>
            </a:outerShdw>
          </a:effectLst>
          <a:scene3d>
            <a:camera prst="orthographicFront" fov="0">
              <a:rot lat="0" lon="0" rev="0"/>
            </a:camera>
            <a:lightRig rig="soft" dir="tl">
              <a:rot lat="0" lon="0" rev="20000000"/>
            </a:lightRig>
          </a:scene3d>
          <a:sp3d prstMaterial="matte">
            <a:bevelT w="63500" h="635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w="19050">
          <a:solidFill>
            <a:srgbClr val="FFC000"/>
          </a:solidFill>
        </a:ln>
      </a:spPr>
      <a:bodyPr spcFirstLastPara="0" vert="horz" wrap="square" lIns="46002" tIns="46002" rIns="46002" bIns="46002" numCol="1" spcCol="1270" rtlCol="0" anchor="ctr" anchorCtr="0">
        <a:noAutofit/>
      </a:bodyPr>
      <a:lstStyle>
        <a:defPPr algn="ctr" defTabSz="1025525">
          <a:lnSpc>
            <a:spcPct val="90000"/>
          </a:lnSpc>
          <a:spcAft>
            <a:spcPct val="35000"/>
          </a:spcAft>
          <a:defRPr kumimoji="1" sz="1400" b="1" dirty="0">
            <a:latin typeface="微软雅黑" panose="020B0503020204020204" pitchFamily="34" charset="-122"/>
            <a:ea typeface="微软雅黑" panose="020B0503020204020204" pitchFamily="34" charset="-122"/>
          </a:defRPr>
        </a:defPPr>
      </a:lstStyle>
      <a: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a:style>
    </a:spDef>
    <a:lnDef>
      <a:spPr>
        <a:ln w="44450">
          <a:solidFill>
            <a:srgbClr val="3333CC"/>
          </a:solidFill>
          <a:headEnd type="none" w="lg" len="lg"/>
          <a:tailEnd type="triangle" w="lg" len="lg"/>
        </a:ln>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演示稿（水平） 1">
        <a:dk1>
          <a:srgbClr val="006699"/>
        </a:dk1>
        <a:lt1>
          <a:srgbClr val="FFFFFF"/>
        </a:lt1>
        <a:dk2>
          <a:srgbClr val="000000"/>
        </a:dk2>
        <a:lt2>
          <a:srgbClr val="99FF99"/>
        </a:lt2>
        <a:accent1>
          <a:srgbClr val="00CC99"/>
        </a:accent1>
        <a:accent2>
          <a:srgbClr val="009999"/>
        </a:accent2>
        <a:accent3>
          <a:srgbClr val="AAAAAA"/>
        </a:accent3>
        <a:accent4>
          <a:srgbClr val="DADADA"/>
        </a:accent4>
        <a:accent5>
          <a:srgbClr val="AAE2CA"/>
        </a:accent5>
        <a:accent6>
          <a:srgbClr val="008A8A"/>
        </a:accent6>
        <a:hlink>
          <a:srgbClr val="0066FF"/>
        </a:hlink>
        <a:folHlink>
          <a:srgbClr val="989CBA"/>
        </a:folHlink>
      </a:clrScheme>
      <a:clrMap bg1="dk2" tx1="lt1" bg2="dk1" tx2="lt2" accent1="accent1" accent2="accent2" accent3="accent3" accent4="accent4" accent5="accent5" accent6="accent6" hlink="hlink" folHlink="folHlink"/>
    </a:extraClrScheme>
    <a:extraClrScheme>
      <a:clrScheme name="演示稿（水平） 2">
        <a:dk1>
          <a:srgbClr val="808000"/>
        </a:dk1>
        <a:lt1>
          <a:srgbClr val="FFFFFF"/>
        </a:lt1>
        <a:dk2>
          <a:srgbClr val="5C271E"/>
        </a:dk2>
        <a:lt2>
          <a:srgbClr val="FFDD89"/>
        </a:lt2>
        <a:accent1>
          <a:srgbClr val="CC6600"/>
        </a:accent1>
        <a:accent2>
          <a:srgbClr val="CC9900"/>
        </a:accent2>
        <a:accent3>
          <a:srgbClr val="B5ACAB"/>
        </a:accent3>
        <a:accent4>
          <a:srgbClr val="DADADA"/>
        </a:accent4>
        <a:accent5>
          <a:srgbClr val="E2B8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3">
        <a:dk1>
          <a:srgbClr val="763B00"/>
        </a:dk1>
        <a:lt1>
          <a:srgbClr val="FFFFFF"/>
        </a:lt1>
        <a:dk2>
          <a:srgbClr val="330000"/>
        </a:dk2>
        <a:lt2>
          <a:srgbClr val="CC9900"/>
        </a:lt2>
        <a:accent1>
          <a:srgbClr val="FFCC00"/>
        </a:accent1>
        <a:accent2>
          <a:srgbClr val="CC3300"/>
        </a:accent2>
        <a:accent3>
          <a:srgbClr val="ADAAAA"/>
        </a:accent3>
        <a:accent4>
          <a:srgbClr val="DADADA"/>
        </a:accent4>
        <a:accent5>
          <a:srgbClr val="FFE2AA"/>
        </a:accent5>
        <a:accent6>
          <a:srgbClr val="B92D00"/>
        </a:accent6>
        <a:hlink>
          <a:srgbClr val="666699"/>
        </a:hlink>
        <a:folHlink>
          <a:srgbClr val="999966"/>
        </a:folHlink>
      </a:clrScheme>
      <a:clrMap bg1="dk2" tx1="lt1" bg2="dk1" tx2="lt2" accent1="accent1" accent2="accent2" accent3="accent3" accent4="accent4" accent5="accent5" accent6="accent6" hlink="hlink" folHlink="folHlink"/>
    </a:extraClrScheme>
    <a:extraClrScheme>
      <a:clrScheme name="演示稿（水平） 4">
        <a:dk1>
          <a:srgbClr val="6D3696"/>
        </a:dk1>
        <a:lt1>
          <a:srgbClr val="FFFFFF"/>
        </a:lt1>
        <a:dk2>
          <a:srgbClr val="51255D"/>
        </a:dk2>
        <a:lt2>
          <a:srgbClr val="FFFFCC"/>
        </a:lt2>
        <a:accent1>
          <a:srgbClr val="666699"/>
        </a:accent1>
        <a:accent2>
          <a:srgbClr val="800080"/>
        </a:accent2>
        <a:accent3>
          <a:srgbClr val="B3ACB6"/>
        </a:accent3>
        <a:accent4>
          <a:srgbClr val="DADADA"/>
        </a:accent4>
        <a:accent5>
          <a:srgbClr val="B8B8CA"/>
        </a:accent5>
        <a:accent6>
          <a:srgbClr val="730073"/>
        </a:accent6>
        <a:hlink>
          <a:srgbClr val="CCCC00"/>
        </a:hlink>
        <a:folHlink>
          <a:srgbClr val="A3A274"/>
        </a:folHlink>
      </a:clrScheme>
      <a:clrMap bg1="dk2" tx1="lt1" bg2="dk1" tx2="lt2" accent1="accent1" accent2="accent2" accent3="accent3" accent4="accent4" accent5="accent5" accent6="accent6" hlink="hlink" folHlink="folHlink"/>
    </a:extraClrScheme>
    <a:extraClrScheme>
      <a:clrScheme name="演示稿（水平） 5">
        <a:dk1>
          <a:srgbClr val="CC6600"/>
        </a:dk1>
        <a:lt1>
          <a:srgbClr val="FFFFFF"/>
        </a:lt1>
        <a:dk2>
          <a:srgbClr val="4A553B"/>
        </a:dk2>
        <a:lt2>
          <a:srgbClr val="FFBF1F"/>
        </a:lt2>
        <a:accent1>
          <a:srgbClr val="FFCC00"/>
        </a:accent1>
        <a:accent2>
          <a:srgbClr val="CC9900"/>
        </a:accent2>
        <a:accent3>
          <a:srgbClr val="B1B4AF"/>
        </a:accent3>
        <a:accent4>
          <a:srgbClr val="DADADA"/>
        </a:accent4>
        <a:accent5>
          <a:srgbClr val="FFE2AA"/>
        </a:accent5>
        <a:accent6>
          <a:srgbClr val="B98A00"/>
        </a:accent6>
        <a:hlink>
          <a:srgbClr val="669900"/>
        </a:hlink>
        <a:folHlink>
          <a:srgbClr val="A3A274"/>
        </a:folHlink>
      </a:clrScheme>
      <a:clrMap bg1="dk2" tx1="lt1" bg2="dk1" tx2="lt2" accent1="accent1" accent2="accent2" accent3="accent3" accent4="accent4" accent5="accent5" accent6="accent6" hlink="hlink" folHlink="folHlink"/>
    </a:extraClrScheme>
    <a:extraClrScheme>
      <a:clrScheme name="演示稿（水平） 6">
        <a:dk1>
          <a:srgbClr val="000000"/>
        </a:dk1>
        <a:lt1>
          <a:srgbClr val="FFFFFF"/>
        </a:lt1>
        <a:dk2>
          <a:srgbClr val="666699"/>
        </a:dk2>
        <a:lt2>
          <a:srgbClr val="FFCC00"/>
        </a:lt2>
        <a:accent1>
          <a:srgbClr val="FF9900"/>
        </a:accent1>
        <a:accent2>
          <a:srgbClr val="FF0000"/>
        </a:accent2>
        <a:accent3>
          <a:srgbClr val="FFFFFF"/>
        </a:accent3>
        <a:accent4>
          <a:srgbClr val="000000"/>
        </a:accent4>
        <a:accent5>
          <a:srgbClr val="FFCAAA"/>
        </a:accent5>
        <a:accent6>
          <a:srgbClr val="E700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
      <a:clrScheme name="演示稿（水平） 7">
        <a:dk1>
          <a:srgbClr val="000000"/>
        </a:dk1>
        <a:lt1>
          <a:srgbClr val="FFFFFF"/>
        </a:lt1>
        <a:dk2>
          <a:srgbClr val="CC3300"/>
        </a:dk2>
        <a:lt2>
          <a:srgbClr val="663300"/>
        </a:lt2>
        <a:accent1>
          <a:srgbClr val="FFCC00"/>
        </a:accent1>
        <a:accent2>
          <a:srgbClr val="CC6600"/>
        </a:accent2>
        <a:accent3>
          <a:srgbClr val="FFFFFF"/>
        </a:accent3>
        <a:accent4>
          <a:srgbClr val="000000"/>
        </a:accent4>
        <a:accent5>
          <a:srgbClr val="FFE2AA"/>
        </a:accent5>
        <a:accent6>
          <a:srgbClr val="B95C00"/>
        </a:accent6>
        <a:hlink>
          <a:srgbClr val="CC9900"/>
        </a:hlink>
        <a:folHlink>
          <a:srgbClr val="996633"/>
        </a:folHlink>
      </a:clrScheme>
      <a:clrMap bg1="lt1" tx1="dk1" bg2="lt2" tx2="dk2" accent1="accent1" accent2="accent2" accent3="accent3" accent4="accent4" accent5="accent5" accent6="accent6" hlink="hlink" folHlink="folHlink"/>
    </a:extraClrScheme>
    <a:extraClrScheme>
      <a:clrScheme name="演示稿（水平） 8">
        <a:dk1>
          <a:srgbClr val="000000"/>
        </a:dk1>
        <a:lt1>
          <a:srgbClr val="FFFFFF"/>
        </a:lt1>
        <a:dk2>
          <a:srgbClr val="999900"/>
        </a:dk2>
        <a:lt2>
          <a:srgbClr val="666600"/>
        </a:lt2>
        <a:accent1>
          <a:srgbClr val="99CC00"/>
        </a:accent1>
        <a:accent2>
          <a:srgbClr val="CCCC66"/>
        </a:accent2>
        <a:accent3>
          <a:srgbClr val="FFFFFF"/>
        </a:accent3>
        <a:accent4>
          <a:srgbClr val="000000"/>
        </a:accent4>
        <a:accent5>
          <a:srgbClr val="CAE2AA"/>
        </a:accent5>
        <a:accent6>
          <a:srgbClr val="B9B95C"/>
        </a:accent6>
        <a:hlink>
          <a:srgbClr val="FFCC00"/>
        </a:hlink>
        <a:folHlink>
          <a:srgbClr val="CC9900"/>
        </a:folHlink>
      </a:clrScheme>
      <a:clrMap bg1="lt1" tx1="dk1" bg2="lt2" tx2="dk2" accent1="accent1" accent2="accent2" accent3="accent3" accent4="accent4" accent5="accent5" accent6="accent6" hlink="hlink" folHlink="folHlink"/>
    </a:extraClrScheme>
    <a:extraClrScheme>
      <a:clrScheme name="演示稿（水平） 9">
        <a:dk1>
          <a:srgbClr val="000000"/>
        </a:dk1>
        <a:lt1>
          <a:srgbClr val="FFFFFF"/>
        </a:lt1>
        <a:dk2>
          <a:srgbClr val="666699"/>
        </a:dk2>
        <a:lt2>
          <a:srgbClr val="FFCC00"/>
        </a:lt2>
        <a:accent1>
          <a:srgbClr val="FF9900"/>
        </a:accent1>
        <a:accent2>
          <a:srgbClr val="FF9900"/>
        </a:accent2>
        <a:accent3>
          <a:srgbClr val="FFFFFF"/>
        </a:accent3>
        <a:accent4>
          <a:srgbClr val="000000"/>
        </a:accent4>
        <a:accent5>
          <a:srgbClr val="FFCAAA"/>
        </a:accent5>
        <a:accent6>
          <a:srgbClr val="E78A00"/>
        </a:accent6>
        <a:hlink>
          <a:srgbClr val="666699"/>
        </a:hlink>
        <a:folHlink>
          <a:srgbClr val="9999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182635</TotalTime>
  <Words>5716</Words>
  <Application>Microsoft Office PowerPoint</Application>
  <PresentationFormat>全屏显示(4:3)</PresentationFormat>
  <Paragraphs>518</Paragraphs>
  <Slides>39</Slides>
  <Notes>36</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39</vt:i4>
      </vt:variant>
    </vt:vector>
  </HeadingPairs>
  <TitlesOfParts>
    <vt:vector size="57" baseType="lpstr">
      <vt:lpstr>CMMI12</vt:lpstr>
      <vt:lpstr>CMMI8</vt:lpstr>
      <vt:lpstr>CMR12</vt:lpstr>
      <vt:lpstr>CMR8</vt:lpstr>
      <vt:lpstr>CMSY10</vt:lpstr>
      <vt:lpstr>CMSY6</vt:lpstr>
      <vt:lpstr>LMMono12-Regular</vt:lpstr>
      <vt:lpstr>PingFang SC</vt:lpstr>
      <vt:lpstr>仿宋</vt:lpstr>
      <vt:lpstr>宋体</vt:lpstr>
      <vt:lpstr>微软雅黑</vt:lpstr>
      <vt:lpstr>微软雅黑</vt:lpstr>
      <vt:lpstr>Arial</vt:lpstr>
      <vt:lpstr>Cambria Math</vt:lpstr>
      <vt:lpstr>Times New Roman</vt:lpstr>
      <vt:lpstr>Wingdings</vt:lpstr>
      <vt:lpstr>Presentation</vt:lpstr>
      <vt:lpstr>AxMath</vt:lpstr>
      <vt:lpstr> 基于个性化联邦学习电路版图 光刻热点检测技术研究</vt:lpstr>
      <vt:lpstr>主要内容</vt:lpstr>
      <vt:lpstr>主要内容</vt:lpstr>
      <vt:lpstr>研究背景与意义</vt:lpstr>
      <vt:lpstr>研究背景与意义</vt:lpstr>
      <vt:lpstr>研究背景与意义</vt:lpstr>
      <vt:lpstr>主要内容</vt:lpstr>
      <vt:lpstr>研究现状与挑战</vt:lpstr>
      <vt:lpstr>研究现状与挑战</vt:lpstr>
      <vt:lpstr>研究现状与挑战</vt:lpstr>
      <vt:lpstr>研究现状与挑战</vt:lpstr>
      <vt:lpstr>主要内容</vt:lpstr>
      <vt:lpstr>研究内容</vt:lpstr>
      <vt:lpstr>研究内容一</vt:lpstr>
      <vt:lpstr>研究内容一</vt:lpstr>
      <vt:lpstr>研究内容一</vt:lpstr>
      <vt:lpstr>研究内容一</vt:lpstr>
      <vt:lpstr>研究内容一</vt:lpstr>
      <vt:lpstr>研究内容二</vt:lpstr>
      <vt:lpstr>研究内容二</vt:lpstr>
      <vt:lpstr>研究内容二</vt:lpstr>
      <vt:lpstr>研究内容二</vt:lpstr>
      <vt:lpstr>研究内容二</vt:lpstr>
      <vt:lpstr>研究内容二</vt:lpstr>
      <vt:lpstr>研究内容二</vt:lpstr>
      <vt:lpstr>研究内容三</vt:lpstr>
      <vt:lpstr>研究内容三</vt:lpstr>
      <vt:lpstr>研究内容三</vt:lpstr>
      <vt:lpstr>研究内容三</vt:lpstr>
      <vt:lpstr>研究内容三</vt:lpstr>
      <vt:lpstr>研究内容三</vt:lpstr>
      <vt:lpstr>研究内容三</vt:lpstr>
      <vt:lpstr>研究内容三</vt:lpstr>
      <vt:lpstr>研究内容三</vt:lpstr>
      <vt:lpstr>主要内容</vt:lpstr>
      <vt:lpstr>总结</vt:lpstr>
      <vt:lpstr>PowerPoint 演示文稿</vt:lpstr>
      <vt:lpstr>主要参考文献</vt:lpstr>
      <vt:lpstr>算法收敛性</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可再生能源控制</dc:title>
  <dc:creator>Shibo</dc:creator>
  <cp:lastModifiedBy>林 学忠</cp:lastModifiedBy>
  <cp:revision>8978</cp:revision>
  <cp:lastPrinted>2012-04-07T07:41:41Z</cp:lastPrinted>
  <dcterms:created xsi:type="dcterms:W3CDTF">2012-03-19T12:03:10Z</dcterms:created>
  <dcterms:modified xsi:type="dcterms:W3CDTF">2023-03-14T01:19:22Z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TC060874522052</vt:lpwstr>
  </property>
</Properties>
</file>